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0" r:id="rId1"/>
  </p:sldMasterIdLst>
  <p:notesMasterIdLst>
    <p:notesMasterId r:id="rId82"/>
  </p:notesMasterIdLst>
  <p:handoutMasterIdLst>
    <p:handoutMasterId r:id="rId83"/>
  </p:handoutMasterIdLst>
  <p:sldIdLst>
    <p:sldId id="257" r:id="rId2"/>
    <p:sldId id="475" r:id="rId3"/>
    <p:sldId id="879" r:id="rId4"/>
    <p:sldId id="880" r:id="rId5"/>
    <p:sldId id="881" r:id="rId6"/>
    <p:sldId id="561" r:id="rId7"/>
    <p:sldId id="502" r:id="rId8"/>
    <p:sldId id="832" r:id="rId9"/>
    <p:sldId id="867" r:id="rId10"/>
    <p:sldId id="557" r:id="rId11"/>
    <p:sldId id="632" r:id="rId12"/>
    <p:sldId id="615" r:id="rId13"/>
    <p:sldId id="570" r:id="rId14"/>
    <p:sldId id="869" r:id="rId15"/>
    <p:sldId id="870" r:id="rId16"/>
    <p:sldId id="571" r:id="rId17"/>
    <p:sldId id="871" r:id="rId18"/>
    <p:sldId id="833" r:id="rId19"/>
    <p:sldId id="495" r:id="rId20"/>
    <p:sldId id="795" r:id="rId21"/>
    <p:sldId id="835" r:id="rId22"/>
    <p:sldId id="623" r:id="rId23"/>
    <p:sldId id="584" r:id="rId24"/>
    <p:sldId id="585" r:id="rId25"/>
    <p:sldId id="839" r:id="rId26"/>
    <p:sldId id="838" r:id="rId27"/>
    <p:sldId id="691" r:id="rId28"/>
    <p:sldId id="841" r:id="rId29"/>
    <p:sldId id="618" r:id="rId30"/>
    <p:sldId id="617" r:id="rId31"/>
    <p:sldId id="569" r:id="rId32"/>
    <p:sldId id="621" r:id="rId33"/>
    <p:sldId id="872" r:id="rId34"/>
    <p:sldId id="836" r:id="rId35"/>
    <p:sldId id="586" r:id="rId36"/>
    <p:sldId id="622" r:id="rId37"/>
    <p:sldId id="840" r:id="rId38"/>
    <p:sldId id="625" r:id="rId39"/>
    <p:sldId id="837" r:id="rId40"/>
    <p:sldId id="875" r:id="rId41"/>
    <p:sldId id="874" r:id="rId42"/>
    <p:sldId id="877" r:id="rId43"/>
    <p:sldId id="882" r:id="rId44"/>
    <p:sldId id="883" r:id="rId45"/>
    <p:sldId id="884" r:id="rId46"/>
    <p:sldId id="885" r:id="rId47"/>
    <p:sldId id="886" r:id="rId48"/>
    <p:sldId id="887" r:id="rId49"/>
    <p:sldId id="888" r:id="rId50"/>
    <p:sldId id="890" r:id="rId51"/>
    <p:sldId id="889" r:id="rId52"/>
    <p:sldId id="891" r:id="rId53"/>
    <p:sldId id="892" r:id="rId54"/>
    <p:sldId id="620" r:id="rId55"/>
    <p:sldId id="894" r:id="rId56"/>
    <p:sldId id="862" r:id="rId57"/>
    <p:sldId id="619" r:id="rId58"/>
    <p:sldId id="626" r:id="rId59"/>
    <p:sldId id="692" r:id="rId60"/>
    <p:sldId id="896" r:id="rId61"/>
    <p:sldId id="693" r:id="rId62"/>
    <p:sldId id="654" r:id="rId63"/>
    <p:sldId id="655" r:id="rId64"/>
    <p:sldId id="893" r:id="rId65"/>
    <p:sldId id="578" r:id="rId66"/>
    <p:sldId id="579" r:id="rId67"/>
    <p:sldId id="815" r:id="rId68"/>
    <p:sldId id="816" r:id="rId69"/>
    <p:sldId id="843" r:id="rId70"/>
    <p:sldId id="581" r:id="rId71"/>
    <p:sldId id="897" r:id="rId72"/>
    <p:sldId id="898" r:id="rId73"/>
    <p:sldId id="899" r:id="rId74"/>
    <p:sldId id="900" r:id="rId75"/>
    <p:sldId id="817" r:id="rId76"/>
    <p:sldId id="902" r:id="rId77"/>
    <p:sldId id="903" r:id="rId78"/>
    <p:sldId id="904" r:id="rId79"/>
    <p:sldId id="905" r:id="rId80"/>
    <p:sldId id="436" r:id="rId8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CC"/>
    <a:srgbClr val="A50021"/>
    <a:srgbClr val="CC0000"/>
    <a:srgbClr val="A4001D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8" autoAdjust="0"/>
    <p:restoredTop sz="92857" autoAdjust="0"/>
  </p:normalViewPr>
  <p:slideViewPr>
    <p:cSldViewPr>
      <p:cViewPr varScale="1">
        <p:scale>
          <a:sx n="95" d="100"/>
          <a:sy n="95" d="100"/>
        </p:scale>
        <p:origin x="184" y="1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7C57EF8F-8361-448B-B33D-B27F754A85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D545CD-AACE-464A-8873-AFDA579DE3B8}" type="slidenum">
              <a:rPr lang="nl-NL" altLang="it-IT">
                <a:latin typeface="Arial" panose="020B0604020202020204" pitchFamily="34" charset="0"/>
              </a:rPr>
              <a:pPr/>
              <a:t>1</a:t>
            </a:fld>
            <a:endParaRPr lang="nl-NL" altLang="it-IT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461A36A-26A4-442B-A193-C48F58FB7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03263"/>
            <a:ext cx="6046788" cy="3402012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93DB840-CA14-4E5B-BB44-138D926D3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0225"/>
            <a:ext cx="5026025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047" tIns="38524" rIns="77047" bIns="38524"/>
          <a:lstStyle/>
          <a:p>
            <a:pPr eaLnBrk="1" hangingPunct="1"/>
            <a:endParaRPr lang="en-US" altLang="it-IT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345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6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</a:t>
            </a:r>
            <a:r>
              <a:rPr lang="en-US" baseline="0" dirty="0"/>
              <a:t> to Chris Potts for permission to use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8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7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510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77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7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25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1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4C4168-19FF-4243-A01A-3F1F1A980A64}" type="slidenum">
              <a:rPr lang="en-US"/>
              <a:pPr/>
              <a:t>4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4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4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2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BA8A9B-B6DA-A84B-8911-91BD7649D57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228600" indent="-228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4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0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9DF897-5E92-F241-9A21-E64EA53623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5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52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4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8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1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52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03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88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7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0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9/19/22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7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6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3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mpqa.cs.pitt.edu/lexico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wc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ities.mcmaster.ca/~vickup/Concreteness_ratings_Brysbaert_et_al_BRM.csv" TargetMode="External"/><Relationship Id="rId2" Type="http://schemas.openxmlformats.org/officeDocument/2006/relationships/hyperlink" Target="http://www.humanities.mcmaster.ca/~vickup/Brysbaert-BRM-201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reativecommons.org/licenses/by-nc-nd/3.0/deed.en_U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95ECE64-F2A7-4B42-9294-67E7C0311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128" y="4092352"/>
            <a:ext cx="3348038" cy="6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Tahoma" panose="020B0604030504040204" pitchFamily="34" charset="0"/>
              </a:rPr>
              <a:t>Computer Science Department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Tahoma" panose="020B0604030504040204" pitchFamily="34" charset="0"/>
              </a:rPr>
              <a:t>University of Verona - Italy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34E587E-09E1-4E74-AE2B-B98A490615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93216" y="843558"/>
            <a:ext cx="7772400" cy="2088232"/>
          </a:xfrm>
          <a:effectLst>
            <a:outerShdw blurRad="63500" dist="81320" dir="2319588" algn="ctr" rotWithShape="0">
              <a:schemeClr val="bg2">
                <a:alpha val="74997"/>
              </a:schemeClr>
            </a:outerShdw>
          </a:effectLst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000" b="1" dirty="0"/>
              <a:t>NATURAL </a:t>
            </a:r>
            <a:r>
              <a:rPr lang="en-US" sz="3600" b="1" dirty="0"/>
              <a:t>LANGUAGE</a:t>
            </a:r>
            <a:r>
              <a:rPr lang="en-US" sz="4000" b="1" dirty="0"/>
              <a:t> PROCESSING</a:t>
            </a:r>
            <a:br>
              <a:rPr lang="en-US" sz="4000" b="1" dirty="0"/>
            </a:br>
            <a:r>
              <a:rPr lang="en-US" sz="2700" dirty="0"/>
              <a:t>MATTEO CRISTANI</a:t>
            </a:r>
          </a:p>
        </p:txBody>
      </p:sp>
      <p:pic>
        <p:nvPicPr>
          <p:cNvPr id="28677" name="Immagine 25" descr="univr-color.gif">
            <a:extLst>
              <a:ext uri="{FF2B5EF4-FFF2-40B4-BE49-F238E27FC236}">
                <a16:creationId xmlns:a16="http://schemas.microsoft.com/office/drawing/2014/main" id="{0F2A3EAB-47C4-4463-9952-A31D235A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41" y="3805014"/>
            <a:ext cx="1098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CasellaDiTesto 1">
            <a:extLst>
              <a:ext uri="{FF2B5EF4-FFF2-40B4-BE49-F238E27FC236}">
                <a16:creationId xmlns:a16="http://schemas.microsoft.com/office/drawing/2014/main" id="{7FE76117-C115-45E9-82F7-562E82BF0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4214" y="200818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Emotion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4F6C5-C5C2-874B-B2BF-E1342BDFF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432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79"/>
            <a:ext cx="7696200" cy="308371"/>
          </a:xfrm>
        </p:spPr>
        <p:txBody>
          <a:bodyPr>
            <a:normAutofit fontScale="90000"/>
          </a:bodyPr>
          <a:lstStyle/>
          <a:p>
            <a:r>
              <a:rPr lang="en-US" dirty="0"/>
              <a:t>Scherer’s typology of affective states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609600"/>
            <a:ext cx="8763000" cy="4171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Emotion</a:t>
            </a:r>
            <a:r>
              <a:rPr lang="en-US" sz="1800" dirty="0"/>
              <a:t>: relatively brief episode of synchronized response of all or most organismic subsystems in response to the evaluation of an event as being of major significance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rgbClr val="0000FF"/>
                </a:solidFill>
              </a:rPr>
              <a:t>angry, sad, joyful, fearful, ashamed, proud, desperate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diffuse affect state …change in subjective feeling, of low intensity but relatively long duration, often without apparent cause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cheerful, gloomy, irritable, listless, depressed, buoyant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Interpersonal 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affective stance taken toward another person in a specific interaction, coloring the interpersonal exchange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distant, cold, warm, supportive, contemptuous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Attitudes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relatively enduring, affectively colored beliefs, preferences predispositions towards objects or persons 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liking, loving, hating, valuing, desiring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Personality traits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emotionally laden, stable personality dispositions and behavior tendencies, typical for a person</a:t>
            </a:r>
          </a:p>
          <a:p>
            <a:pPr marL="239316" lvl="1" indent="0">
              <a:buNone/>
            </a:pPr>
            <a:r>
              <a:rPr lang="en-US" sz="1500" b="1" dirty="0">
                <a:solidFill>
                  <a:schemeClr val="bg1">
                    <a:lumMod val="75000"/>
                  </a:schemeClr>
                </a:solidFill>
              </a:rPr>
              <a:t>nervous, anxious, reckless, morose, hostile, envious, jealous</a:t>
            </a:r>
          </a:p>
        </p:txBody>
      </p:sp>
    </p:spTree>
    <p:extLst>
      <p:ext uri="{BB962C8B-B14F-4D97-AF65-F5344CB8AC3E}">
        <p14:creationId xmlns:p14="http://schemas.microsoft.com/office/powerpoint/2010/main" val="146121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families of theories of 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basic emotions</a:t>
            </a:r>
          </a:p>
          <a:p>
            <a:pPr lvl="1"/>
            <a:r>
              <a:rPr lang="en-US" dirty="0"/>
              <a:t>A finite list of 6 or 8, from which others are generated</a:t>
            </a:r>
          </a:p>
          <a:p>
            <a:r>
              <a:rPr lang="en-US" dirty="0"/>
              <a:t>Dimensions of emotion</a:t>
            </a:r>
          </a:p>
          <a:p>
            <a:pPr lvl="1"/>
            <a:r>
              <a:rPr lang="en-US" dirty="0"/>
              <a:t>Valence (positive negative)</a:t>
            </a:r>
          </a:p>
          <a:p>
            <a:pPr lvl="1"/>
            <a:r>
              <a:rPr lang="en-US" dirty="0"/>
              <a:t>Arousal (strong, weak)</a:t>
            </a:r>
          </a:p>
          <a:p>
            <a:pPr lvl="1"/>
            <a:r>
              <a:rPr lang="en-US" dirty="0"/>
              <a:t>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4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MyersPsy8e_f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2809" y="1352550"/>
            <a:ext cx="6173391" cy="372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Rot="1" noChangeArrowheads="1"/>
          </p:cNvSpPr>
          <p:nvPr/>
        </p:nvSpPr>
        <p:spPr bwMode="auto">
          <a:xfrm>
            <a:off x="76200" y="2286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Ekman’s 6 basic emotions:</a:t>
            </a:r>
          </a:p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Calibri"/>
                <a:ea typeface="Verdana" charset="0"/>
                <a:cs typeface="Verdana" charset="0"/>
              </a:rPr>
              <a:t>Surprise, happiness, anger, fear, disgust, sadness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532B1-1E94-704F-8910-827C0C4FD3B6}"/>
              </a:ext>
            </a:extLst>
          </p:cNvPr>
          <p:cNvSpPr txBox="1"/>
          <p:nvPr/>
        </p:nvSpPr>
        <p:spPr>
          <a:xfrm>
            <a:off x="221187" y="4229194"/>
            <a:ext cx="1281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Ekman &amp;</a:t>
            </a:r>
          </a:p>
          <a:p>
            <a:r>
              <a:rPr lang="en-US" sz="1800" dirty="0">
                <a:latin typeface="+mn-lt"/>
              </a:rPr>
              <a:t>Matsumoto</a:t>
            </a:r>
          </a:p>
          <a:p>
            <a:r>
              <a:rPr lang="en-US" sz="1800" dirty="0">
                <a:latin typeface="+mn-lt"/>
              </a:rPr>
              <a:t>1989</a:t>
            </a:r>
          </a:p>
        </p:txBody>
      </p:sp>
    </p:spTree>
    <p:extLst>
      <p:ext uri="{BB962C8B-B14F-4D97-AF65-F5344CB8AC3E}">
        <p14:creationId xmlns:p14="http://schemas.microsoft.com/office/powerpoint/2010/main" val="263463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23" y="260384"/>
            <a:ext cx="4267200" cy="5434754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287778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EB38-BEB3-C64F-86FA-7D58A060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spatial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3FFE3-6643-D141-9B1F-2ADF8A2E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emotion is a point in 2- or 3-dimensional space</a:t>
            </a:r>
          </a:p>
          <a:p>
            <a:endParaRPr lang="en-US" dirty="0"/>
          </a:p>
          <a:p>
            <a:pPr marL="0" indent="0"/>
            <a:r>
              <a:rPr lang="en-US" b="1" dirty="0"/>
              <a:t>valence</a:t>
            </a:r>
            <a:r>
              <a:rPr lang="en-US" dirty="0"/>
              <a:t>: the pleasantness of the stimulus</a:t>
            </a:r>
          </a:p>
          <a:p>
            <a:pPr marL="0" indent="0"/>
            <a:r>
              <a:rPr lang="en-US" b="1" dirty="0"/>
              <a:t>arousal</a:t>
            </a:r>
            <a:r>
              <a:rPr lang="en-US" dirty="0"/>
              <a:t>: the intensity of emotion provoked by the stimulus </a:t>
            </a:r>
          </a:p>
          <a:p>
            <a:pPr marL="0" indent="0"/>
            <a:r>
              <a:rPr lang="en-US" dirty="0"/>
              <a:t>(sometimes) </a:t>
            </a:r>
            <a:r>
              <a:rPr lang="en-US" b="1" dirty="0"/>
              <a:t>dominance</a:t>
            </a:r>
            <a:r>
              <a:rPr lang="en-US" dirty="0"/>
              <a:t>: the degree of control exerted by the stimulus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1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197454"/>
            <a:ext cx="8610600" cy="513436"/>
          </a:xfrm>
        </p:spPr>
        <p:txBody>
          <a:bodyPr>
            <a:normAutofit fontScale="90000"/>
          </a:bodyPr>
          <a:lstStyle/>
          <a:p>
            <a:r>
              <a:rPr lang="en-US" dirty="0"/>
              <a:t>Valence/Arousal Dimensions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42950"/>
            <a:ext cx="8915400" cy="392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High arousal, low pleasure</a:t>
            </a:r>
            <a:r>
              <a:rPr lang="en-US" sz="2400" dirty="0"/>
              <a:t>                     </a:t>
            </a:r>
            <a:r>
              <a:rPr lang="en-US" sz="2400" dirty="0">
                <a:solidFill>
                  <a:srgbClr val="113AFF"/>
                </a:solidFill>
              </a:rPr>
              <a:t>High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</a:t>
            </a:r>
            <a:r>
              <a:rPr lang="en-US" sz="2400" b="1" i="1" dirty="0">
                <a:solidFill>
                  <a:srgbClr val="FF0000"/>
                </a:solidFill>
              </a:rPr>
              <a:t>anger</a:t>
            </a:r>
            <a:r>
              <a:rPr lang="en-US" sz="2400" dirty="0"/>
              <a:t>                                                   </a:t>
            </a:r>
            <a:r>
              <a:rPr lang="en-US" sz="2400" b="1" i="1" dirty="0">
                <a:solidFill>
                  <a:srgbClr val="113AFF"/>
                </a:solidFill>
              </a:rPr>
              <a:t>excitement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Low arousal, low pleasure                      </a:t>
            </a:r>
            <a:r>
              <a:rPr lang="en-US" sz="2400" dirty="0">
                <a:solidFill>
                  <a:srgbClr val="00B050"/>
                </a:solidFill>
              </a:rPr>
              <a:t>Low arousal, high pleasure</a:t>
            </a:r>
          </a:p>
          <a:p>
            <a:pPr marL="0" indent="0">
              <a:buNone/>
            </a:pPr>
            <a:r>
              <a:rPr lang="en-US" sz="2400" dirty="0"/>
              <a:t>                   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</a:rPr>
              <a:t>sadness</a:t>
            </a:r>
            <a:r>
              <a:rPr lang="en-US" sz="2400" dirty="0"/>
              <a:t>                                                 </a:t>
            </a:r>
            <a:r>
              <a:rPr lang="en-US" sz="2400" b="1" i="1" dirty="0">
                <a:solidFill>
                  <a:srgbClr val="00B050"/>
                </a:solidFill>
              </a:rPr>
              <a:t>relaxation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 flipV="1">
            <a:off x="1334429" y="3116986"/>
            <a:ext cx="7151462" cy="679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 flipV="1">
            <a:off x="4602388" y="971550"/>
            <a:ext cx="0" cy="3698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914900" y="99014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79266" y="1974841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arousal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209" y="3078183"/>
            <a:ext cx="1137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valence</a:t>
            </a:r>
          </a:p>
        </p:txBody>
      </p:sp>
    </p:spTree>
    <p:extLst>
      <p:ext uri="{BB962C8B-B14F-4D97-AF65-F5344CB8AC3E}">
        <p14:creationId xmlns:p14="http://schemas.microsoft.com/office/powerpoint/2010/main" val="213248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091D-5E8F-CA45-A537-DF2E09AC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sentiment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9C06D-2360-F541-9589-C029A981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4198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669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Positiv</a:t>
            </a:r>
            <a:r>
              <a:rPr lang="en-US" sz="3200" dirty="0"/>
              <a:t> (1915 words)</a:t>
            </a:r>
          </a:p>
          <a:p>
            <a:pPr marL="0" indent="0">
              <a:buNone/>
            </a:pPr>
            <a:r>
              <a:rPr lang="en-US" sz="3200" dirty="0" err="1"/>
              <a:t>Negativ</a:t>
            </a:r>
            <a:r>
              <a:rPr lang="en-US" sz="3200" dirty="0"/>
              <a:t> (2291 words)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97390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172F8-CB9D-8D4F-AA78-760A5C6A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632883"/>
            <a:ext cx="4800600" cy="41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0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0750"/>
            <a:ext cx="7924800" cy="2514600"/>
          </a:xfrm>
        </p:spPr>
        <p:txBody>
          <a:bodyPr/>
          <a:lstStyle/>
          <a:p>
            <a:r>
              <a:rPr lang="en-US" dirty="0"/>
              <a:t>6885 words </a:t>
            </a:r>
          </a:p>
          <a:p>
            <a:r>
              <a:rPr lang="en-US" dirty="0"/>
              <a:t>Is a subjective word positive or negative?</a:t>
            </a:r>
          </a:p>
          <a:p>
            <a:pPr lvl="1"/>
            <a:r>
              <a:rPr lang="en-US" dirty="0"/>
              <a:t>Strongly or weakly?</a:t>
            </a:r>
          </a:p>
          <a:p>
            <a:r>
              <a:rPr lang="en-US" dirty="0">
                <a:hlinkClick r:id="rId2"/>
              </a:rPr>
              <a:t>http://mpqa.cs.pitt.edu/lexicons/</a:t>
            </a:r>
            <a:endParaRPr lang="en-US" dirty="0"/>
          </a:p>
          <a:p>
            <a:r>
              <a:rPr lang="en-US" dirty="0"/>
              <a:t>GNU GPL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971550"/>
            <a:ext cx="7469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Theresa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Wilson,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Janyce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, and Paul Hoffmann (2005).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Recognizing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Contextual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Polarity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Phrase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-Level </a:t>
            </a:r>
            <a:r>
              <a:rPr kumimoji="0" lang="pl-P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Sentiment</a:t>
            </a: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Analysis. Proc. of HLT-EMNLP-2005.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srgbClr val="28817A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Riloff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Wiebe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817A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t> (2003). Learning extraction patterns for subjective expressions. EMNLP-2003.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581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2550"/>
            <a:ext cx="91440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abandoned</a:t>
            </a:r>
            <a:r>
              <a:rPr lang="en-US" sz="1800" dirty="0"/>
              <a:t> pos1=</a:t>
            </a:r>
            <a:r>
              <a:rPr lang="en-US" sz="1800" dirty="0" err="1"/>
              <a:t>adj</a:t>
            </a:r>
            <a:r>
              <a:rPr lang="en-US" sz="1800" dirty="0"/>
              <a:t> stemmed1=n </a:t>
            </a:r>
            <a:r>
              <a:rPr lang="en-US" sz="1800" dirty="0" err="1"/>
              <a:t>priorpolarity</a:t>
            </a:r>
            <a:r>
              <a:rPr lang="en-US" sz="1800" dirty="0"/>
              <a:t>=</a:t>
            </a:r>
            <a:r>
              <a:rPr lang="en-US" sz="1800" b="1" dirty="0"/>
              <a:t>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abandonment</a:t>
            </a:r>
            <a:r>
              <a:rPr lang="en-US" sz="1800" dirty="0"/>
              <a:t> pos1=noun stemmed1=n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abandon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b="1" dirty="0" err="1"/>
              <a:t>strongsub</a:t>
            </a:r>
            <a:r>
              <a:rPr lang="en-US" sz="1800" dirty="0" err="1"/>
              <a:t>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abasement</a:t>
            </a:r>
            <a:r>
              <a:rPr lang="en-US" sz="1800" dirty="0"/>
              <a:t> pos1=</a:t>
            </a:r>
            <a:r>
              <a:rPr lang="en-US" sz="1800" dirty="0" err="1"/>
              <a:t>anypos</a:t>
            </a:r>
            <a:r>
              <a:rPr lang="en-US" sz="1800" dirty="0"/>
              <a:t>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strongsubj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abash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r>
              <a:rPr lang="en-US" sz="1800" dirty="0"/>
              <a:t>type=</a:t>
            </a:r>
            <a:r>
              <a:rPr lang="en-US" sz="1800" dirty="0" err="1"/>
              <a:t>weaksubj</a:t>
            </a:r>
            <a:r>
              <a:rPr lang="en-US" sz="1800" dirty="0"/>
              <a:t> </a:t>
            </a:r>
            <a:r>
              <a:rPr lang="en-US" sz="1800" dirty="0" err="1"/>
              <a:t>len</a:t>
            </a:r>
            <a:r>
              <a:rPr lang="en-US" sz="1800" dirty="0"/>
              <a:t>=1 word1=</a:t>
            </a:r>
            <a:r>
              <a:rPr lang="en-US" sz="1800" b="1" dirty="0"/>
              <a:t>abate</a:t>
            </a:r>
            <a:r>
              <a:rPr lang="en-US" sz="1800" dirty="0"/>
              <a:t> pos1=verb stemmed1=y </a:t>
            </a:r>
            <a:r>
              <a:rPr lang="en-US" sz="1800" dirty="0" err="1"/>
              <a:t>priorpolarity</a:t>
            </a:r>
            <a:r>
              <a:rPr lang="en-US" sz="1800" dirty="0"/>
              <a:t>=negative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0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C716-27C0-2E43-A3C7-1126E2A4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4" y="119702"/>
            <a:ext cx="7993906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Words with consistent sentiment across lexicons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979DF-FB41-CB44-A0B1-962EC62A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22960" y="1584917"/>
            <a:ext cx="7993906" cy="2059036"/>
          </a:xfrm>
        </p:spPr>
      </p:pic>
    </p:spTree>
    <p:extLst>
      <p:ext uri="{BB962C8B-B14F-4D97-AF65-F5344CB8AC3E}">
        <p14:creationId xmlns:p14="http://schemas.microsoft.com/office/powerpoint/2010/main" val="241328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3350"/>
            <a:ext cx="7467600" cy="742950"/>
          </a:xfrm>
        </p:spPr>
        <p:txBody>
          <a:bodyPr/>
          <a:lstStyle/>
          <a:p>
            <a:r>
              <a:rPr lang="en-US" dirty="0"/>
              <a:t>Let’s look at two emotion lexicons!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8 basic emotions:</a:t>
            </a:r>
          </a:p>
          <a:p>
            <a:pPr lvl="1"/>
            <a:r>
              <a:rPr lang="en-US" sz="2400" dirty="0"/>
              <a:t>NRC Word-Emotion Association Lexicon (Mohammad and </a:t>
            </a:r>
            <a:r>
              <a:rPr lang="en-US" sz="2400" dirty="0" err="1"/>
              <a:t>Turney</a:t>
            </a:r>
            <a:r>
              <a:rPr lang="en-US" sz="2400" dirty="0"/>
              <a:t> 2011)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Dimensions of valence/arousal/dominance</a:t>
            </a:r>
          </a:p>
          <a:p>
            <a:pPr lvl="1"/>
            <a:r>
              <a:rPr lang="en-US" sz="2400" dirty="0"/>
              <a:t>NRC Valence-Arousal-Dominance Lexicon (Mohammad 2018)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0718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705600" cy="609600"/>
          </a:xfrm>
        </p:spPr>
        <p:txBody>
          <a:bodyPr/>
          <a:lstStyle/>
          <a:p>
            <a:r>
              <a:rPr lang="en-US" dirty="0" err="1"/>
              <a:t>Plutchick’s</a:t>
            </a:r>
            <a:r>
              <a:rPr lang="en-US" dirty="0"/>
              <a:t> wheel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63048"/>
            <a:ext cx="4384646" cy="5584335"/>
          </a:xfrm>
        </p:spPr>
      </p:pic>
      <p:sp>
        <p:nvSpPr>
          <p:cNvPr id="8" name="TextBox 7"/>
          <p:cNvSpPr txBox="1"/>
          <p:nvPr/>
        </p:nvSpPr>
        <p:spPr>
          <a:xfrm>
            <a:off x="304800" y="1276350"/>
            <a:ext cx="4267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8 basic emotions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 four opposing pairs: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joy–sadness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anger–fear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trust–disgust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anticipation–surprise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2C4642-A3B3-6744-B09A-34512CDEEBA7}"/>
              </a:ext>
            </a:extLst>
          </p:cNvPr>
          <p:cNvSpPr txBox="1"/>
          <p:nvPr/>
        </p:nvSpPr>
        <p:spPr>
          <a:xfrm>
            <a:off x="5065789" y="471236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1888144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3350"/>
            <a:ext cx="7467600" cy="551377"/>
          </a:xfrm>
        </p:spPr>
        <p:txBody>
          <a:bodyPr>
            <a:normAutofit fontScale="90000"/>
          </a:bodyPr>
          <a:lstStyle/>
          <a:p>
            <a:r>
              <a:rPr lang="en-US" dirty="0"/>
              <a:t>NRC Word-Emotion Association Lexicon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3929D-6F63-E547-A5EC-62C97998D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28750"/>
            <a:ext cx="7391400" cy="333375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anger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anticipation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disgust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fear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joy 	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sadness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surprise    1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trust 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negative    0</a:t>
            </a:r>
          </a:p>
          <a:p>
            <a:pPr marL="457200" lvl="1" indent="0">
              <a:spcBef>
                <a:spcPct val="0"/>
              </a:spcBef>
              <a:buClrTx/>
              <a:buNone/>
              <a:defRPr/>
            </a:pPr>
            <a:r>
              <a:rPr lang="en-US" sz="2400" kern="1200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amazingly   positive   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1509" y="684727"/>
            <a:ext cx="29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Mohammad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Turney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15394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8B9C-6480-6A48-955B-7CF290C6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4749-AAE6-2D4F-8212-B444CE17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8A505-7800-BD42-A4D1-BCDE64D9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3600" y="1311326"/>
            <a:ext cx="4724400" cy="35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6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4F00-5E3F-314B-B93B-5725A499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6" y="285750"/>
            <a:ext cx="8545033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Emotion/Affect Intensity Lexicon (Mohammad, 2018b); real values for 5814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D741-374B-FB44-81B7-C9861674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348F5-3C70-014C-B986-31A361C5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898" y="1581150"/>
            <a:ext cx="8432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58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Other Useful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95D25-AE7C-E34B-895B-AD4D26303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55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7390-C9E1-4840-83A8-20E7A9D8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06159"/>
          </a:xfrm>
        </p:spPr>
        <p:txBody>
          <a:bodyPr>
            <a:normAutofit fontScale="90000"/>
          </a:bodyPr>
          <a:lstStyle/>
          <a:p>
            <a:r>
              <a:rPr lang="en-US" dirty="0"/>
              <a:t>LIWC: Linguistic Inquiry and Word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4E0C-2DA2-4D49-9B31-591975B3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4C6D3-C2EF-1B4B-98E5-FF2D66E8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9341" y="856444"/>
            <a:ext cx="8145318" cy="42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97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95250"/>
            <a:ext cx="7772400" cy="857250"/>
          </a:xfrm>
        </p:spPr>
        <p:txBody>
          <a:bodyPr/>
          <a:lstStyle/>
          <a:p>
            <a:r>
              <a:rPr lang="en-US" dirty="0"/>
              <a:t>LIWC (Linguistic Inquiry and Word Count)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47750"/>
            <a:ext cx="7924800" cy="32004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 err="1">
                <a:solidFill>
                  <a:srgbClr val="28817A"/>
                </a:solidFill>
              </a:rPr>
              <a:t>Pennebaker</a:t>
            </a:r>
            <a:r>
              <a:rPr lang="en-US" sz="1600" dirty="0">
                <a:solidFill>
                  <a:srgbClr val="28817A"/>
                </a:solidFill>
              </a:rPr>
              <a:t>, J.W., Booth, R.J., &amp; Francis, M.E. (2007). Linguistic Inquiry and Word Count: LIWC 2007. Austin, TX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http://www.liwc.net/</a:t>
            </a:r>
            <a:r>
              <a:rPr lang="pl-PL" sz="3200" dirty="0"/>
              <a:t>   </a:t>
            </a:r>
          </a:p>
          <a:p>
            <a:pPr marL="0" indent="0">
              <a:buNone/>
            </a:pPr>
            <a:r>
              <a:rPr lang="en-US" sz="3200" dirty="0"/>
              <a:t>2300 words </a:t>
            </a:r>
          </a:p>
          <a:p>
            <a:pPr marL="0" indent="0">
              <a:buNone/>
            </a:pPr>
            <a:r>
              <a:rPr lang="en-US" sz="3200" dirty="0"/>
              <a:t>&gt;70 classes</a:t>
            </a:r>
          </a:p>
        </p:txBody>
      </p:sp>
    </p:spTree>
    <p:extLst>
      <p:ext uri="{BB962C8B-B14F-4D97-AF65-F5344CB8AC3E}">
        <p14:creationId xmlns:p14="http://schemas.microsoft.com/office/powerpoint/2010/main" val="174292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Affective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23950"/>
            <a:ext cx="7696200" cy="3562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Drawing on literatures in</a:t>
            </a:r>
          </a:p>
          <a:p>
            <a:pPr lvl="1"/>
            <a:r>
              <a:rPr lang="en-US" dirty="0"/>
              <a:t>affective computing (Picard 95)</a:t>
            </a:r>
          </a:p>
          <a:p>
            <a:pPr lvl="1"/>
            <a:r>
              <a:rPr lang="en-US" dirty="0"/>
              <a:t>linguistic subjectivity (</a:t>
            </a:r>
            <a:r>
              <a:rPr lang="en-US" dirty="0" err="1"/>
              <a:t>Wiebe</a:t>
            </a:r>
            <a:r>
              <a:rPr lang="en-US" dirty="0"/>
              <a:t> and colleagues)</a:t>
            </a:r>
          </a:p>
          <a:p>
            <a:pPr lvl="1"/>
            <a:r>
              <a:rPr lang="en-US" dirty="0"/>
              <a:t>social psychology (</a:t>
            </a:r>
            <a:r>
              <a:rPr lang="en-US" dirty="0" err="1"/>
              <a:t>Pennebaker</a:t>
            </a:r>
            <a:r>
              <a:rPr lang="en-US" dirty="0"/>
              <a:t> and colleagues)</a:t>
            </a:r>
          </a:p>
          <a:p>
            <a:r>
              <a:rPr lang="en-US" dirty="0"/>
              <a:t>Can we model the lexical semantics relevant to: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sentiment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emotion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personality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mood 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attitudes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8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Home page: </a:t>
            </a:r>
            <a:r>
              <a:rPr lang="en-US" dirty="0">
                <a:hlinkClick r:id="rId2"/>
              </a:rPr>
              <a:t>http://www.wjh.harvard.edu/~inquirer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List of Categories:  </a:t>
            </a:r>
            <a:r>
              <a:rPr lang="en-US" dirty="0">
                <a:hlinkClick r:id="rId3"/>
              </a:rPr>
              <a:t>http://www.wjh.harvard.edu/~inquirer/homecat.htm</a:t>
            </a:r>
            <a:endParaRPr lang="en-US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dirty="0"/>
              <a:t>Spreadsheet: </a:t>
            </a:r>
            <a:r>
              <a:rPr lang="en-US" dirty="0">
                <a:hlinkClick r:id="rId4"/>
              </a:rPr>
              <a:t>http://www.wjh.harvard.edu/~inquirer/inquirerbasic.xls</a:t>
            </a:r>
            <a:endParaRPr lang="en-US" dirty="0"/>
          </a:p>
          <a:p>
            <a:r>
              <a:rPr lang="en-US" dirty="0"/>
              <a:t>Categories:</a:t>
            </a:r>
          </a:p>
          <a:p>
            <a:pPr lvl="1"/>
            <a:r>
              <a:rPr lang="en-US" dirty="0" err="1"/>
              <a:t>Positiv</a:t>
            </a:r>
            <a:r>
              <a:rPr lang="en-US" dirty="0"/>
              <a:t> (1915 words) and </a:t>
            </a:r>
            <a:r>
              <a:rPr lang="en-US" dirty="0" err="1"/>
              <a:t>Negativ</a:t>
            </a:r>
            <a:r>
              <a:rPr lang="en-US" dirty="0"/>
              <a:t> (2291 words)</a:t>
            </a:r>
          </a:p>
          <a:p>
            <a:pPr lvl="1"/>
            <a:r>
              <a:rPr lang="en-US" dirty="0"/>
              <a:t>Strong </a:t>
            </a:r>
            <a:r>
              <a:rPr lang="en-US" dirty="0" err="1"/>
              <a:t>vs</a:t>
            </a:r>
            <a:r>
              <a:rPr lang="en-US" dirty="0"/>
              <a:t> Weak, Active </a:t>
            </a:r>
            <a:r>
              <a:rPr lang="en-US" dirty="0" err="1"/>
              <a:t>vs</a:t>
            </a:r>
            <a:r>
              <a:rPr lang="en-US" dirty="0"/>
              <a:t> Passive, Overstated versus Understated</a:t>
            </a:r>
          </a:p>
          <a:p>
            <a:pPr lvl="1"/>
            <a:r>
              <a:rPr lang="en-US" b="1" dirty="0"/>
              <a:t>Pleasure, Pain, Virtue, Vice, Motivation, Cognitive Orientation, </a:t>
            </a:r>
            <a:r>
              <a:rPr lang="en-US" b="1" dirty="0" err="1"/>
              <a:t>etc</a:t>
            </a:r>
            <a:endParaRPr lang="en-US" b="1" dirty="0"/>
          </a:p>
          <a:p>
            <a:r>
              <a:rPr lang="en-US" dirty="0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Philip J. Stone, Dexter C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Dunphy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ACA2">
                    <a:lumMod val="75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05062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7543800" cy="3962400"/>
          </a:xfrm>
        </p:spPr>
        <p:txBody>
          <a:bodyPr/>
          <a:lstStyle/>
          <a:p>
            <a:r>
              <a:rPr lang="en-US" sz="2000" dirty="0"/>
              <a:t>The degree to which the concept denoted by a word refers to a perceptible entity.</a:t>
            </a:r>
          </a:p>
          <a:p>
            <a:r>
              <a:rPr lang="en-US" sz="2000" dirty="0" err="1"/>
              <a:t>Brysbaert</a:t>
            </a:r>
            <a:r>
              <a:rPr lang="en-US" sz="2000" dirty="0"/>
              <a:t>, M., Warriner, A. B., and </a:t>
            </a:r>
            <a:r>
              <a:rPr lang="en-US" sz="2000" dirty="0" err="1"/>
              <a:t>Kuperman</a:t>
            </a:r>
            <a:r>
              <a:rPr lang="en-US" sz="2000" dirty="0"/>
              <a:t>, V. (2014) </a:t>
            </a:r>
            <a:r>
              <a:rPr lang="en-US" sz="2000" u="sng" dirty="0">
                <a:hlinkClick r:id="rId2"/>
              </a:rPr>
              <a:t>Concreteness ratings for 40 thousand generally known English word lemmas </a:t>
            </a:r>
            <a:r>
              <a:rPr lang="en-US" sz="2000" i="1" u="sng" dirty="0">
                <a:hlinkClick r:id="rId2"/>
              </a:rPr>
              <a:t>Behavior Research Methods 46, 904-911.</a:t>
            </a:r>
            <a:endParaRPr lang="en-US" sz="2000" u="sng" dirty="0">
              <a:hlinkClick r:id="rId2"/>
            </a:endParaRPr>
          </a:p>
          <a:p>
            <a:r>
              <a:rPr lang="en-US" sz="16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600" u="sng" dirty="0">
                <a:hlinkClick r:id="rId4"/>
              </a:rPr>
              <a:t>.</a:t>
            </a:r>
          </a:p>
          <a:p>
            <a:r>
              <a:rPr lang="en-US" sz="2000" dirty="0"/>
              <a:t>37,058 English words and 2,896 two-word expressions ( “zebra crossing” and “zoom in”), </a:t>
            </a:r>
          </a:p>
          <a:p>
            <a:r>
              <a:rPr lang="en-US" sz="2000" dirty="0"/>
              <a:t>Rating from 1 (abstract) to 5 (concrete)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122658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438150"/>
          </a:xfrm>
        </p:spPr>
        <p:txBody>
          <a:bodyPr>
            <a:normAutofit fontScale="90000"/>
          </a:bodyPr>
          <a:lstStyle/>
          <a:p>
            <a:r>
              <a:rPr lang="en-US" dirty="0"/>
              <a:t>Concreteness versus abstractness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Brysbaert</a:t>
            </a:r>
            <a:r>
              <a:rPr lang="en-US" sz="1600" dirty="0"/>
              <a:t>, M., </a:t>
            </a:r>
            <a:r>
              <a:rPr lang="en-US" sz="1600" dirty="0" err="1"/>
              <a:t>Warriner</a:t>
            </a:r>
            <a:r>
              <a:rPr lang="en-US" sz="1600" dirty="0"/>
              <a:t>, A. B., and </a:t>
            </a:r>
            <a:r>
              <a:rPr lang="en-US" sz="1600" dirty="0" err="1"/>
              <a:t>Kuperman</a:t>
            </a:r>
            <a:r>
              <a:rPr lang="en-US" sz="1600" dirty="0"/>
              <a:t>, V. (2014) </a:t>
            </a:r>
            <a:r>
              <a:rPr lang="en-US" sz="1600" u="sng" dirty="0">
                <a:hlinkClick r:id="rId2"/>
              </a:rPr>
              <a:t>Concreteness ratings for 40 thousand generally known English word lemmas </a:t>
            </a:r>
            <a:r>
              <a:rPr lang="en-US" sz="1600" i="1" u="sng" dirty="0">
                <a:hlinkClick r:id="rId2"/>
              </a:rPr>
              <a:t>Behavior Research Methods 46, 904-911.</a:t>
            </a:r>
            <a:endParaRPr lang="en-US" sz="1600" u="sng" dirty="0">
              <a:hlinkClick r:id="rId2"/>
            </a:endParaRPr>
          </a:p>
          <a:p>
            <a:r>
              <a:rPr lang="en-US" sz="1200" u="sng" dirty="0">
                <a:hlinkClick r:id="rId3"/>
              </a:rPr>
              <a:t>Supplementary data: This work is licensed under a Creative Commons Attribution-NonCommercial-NoDerivs 3.0 Unported License</a:t>
            </a:r>
            <a:r>
              <a:rPr lang="en-US" sz="1200" u="sng" dirty="0">
                <a:hlinkClick r:id="rId4"/>
              </a:rPr>
              <a:t>.</a:t>
            </a:r>
          </a:p>
          <a:p>
            <a:r>
              <a:rPr lang="en-US" sz="1800" dirty="0"/>
              <a:t>Some example ratings from the final dataset of 40,000 words and phrases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banana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bathrobe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bagel 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brisk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badass 2.5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basically 1.32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belief 1.19</a:t>
            </a:r>
          </a:p>
          <a:p>
            <a:pPr marL="457200" lvl="1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although 1.07</a:t>
            </a:r>
          </a:p>
          <a:p>
            <a:endParaRPr lang="en-US" sz="1600" dirty="0"/>
          </a:p>
          <a:p>
            <a:endParaRPr lang="en-US" sz="1600" u="sng" dirty="0"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24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661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0C5-8E09-764F-A6B1-73850C6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lexicons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E85C-096B-FE49-9CAF-3E4A94817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One method: crowdsourcing!!!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10,000 words 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Collected from earlier lexicons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Labeled by workers on Amazon Mechanical Turk</a:t>
            </a:r>
          </a:p>
          <a:p>
            <a:pPr marL="628650" lvl="1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8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8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marL="285750" lvl="0" indent="-285750">
              <a:spcBef>
                <a:spcPct val="0"/>
              </a:spcBef>
              <a:buClrTx/>
              <a:buFont typeface="Arial" charset="0"/>
              <a:buChar char="•"/>
              <a:defRPr/>
            </a:pP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5 </a:t>
            </a:r>
            <a:r>
              <a:rPr lang="en-US" sz="3200" kern="1200" dirty="0" err="1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3200" kern="12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per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5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433" y="-75988"/>
            <a:ext cx="2743200" cy="742950"/>
          </a:xfrm>
        </p:spPr>
        <p:txBody>
          <a:bodyPr/>
          <a:lstStyle/>
          <a:p>
            <a:r>
              <a:rPr lang="en-US" dirty="0"/>
              <a:t>The AMT Hit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79F11B-412B-E147-AE3A-339A601C5CBA}"/>
              </a:ext>
            </a:extLst>
          </p:cNvPr>
          <p:cNvGrpSpPr/>
          <p:nvPr/>
        </p:nvGrpSpPr>
        <p:grpSpPr>
          <a:xfrm>
            <a:off x="62883" y="1123950"/>
            <a:ext cx="9106517" cy="7181850"/>
            <a:chOff x="2353733" y="971550"/>
            <a:chExt cx="5003800" cy="3874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733" y="971550"/>
              <a:ext cx="5003800" cy="4720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067" y="1468398"/>
              <a:ext cx="4545112" cy="337789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348976" y="4781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3292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70" y="101881"/>
            <a:ext cx="83820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NRC Valence, Arousal, Dominance (VAD) lexicon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85950"/>
            <a:ext cx="7543801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20,000 words, 3 emotional dimensions:</a:t>
            </a:r>
          </a:p>
          <a:p>
            <a:pPr lvl="1"/>
            <a:r>
              <a:rPr lang="en-US" sz="2800" b="1" dirty="0"/>
              <a:t>valence</a:t>
            </a:r>
            <a:r>
              <a:rPr lang="en-US" sz="2800" dirty="0"/>
              <a:t> (the pleasantness of the stimulus) </a:t>
            </a:r>
          </a:p>
          <a:p>
            <a:pPr lvl="1"/>
            <a:r>
              <a:rPr lang="en-US" sz="2800" b="1" dirty="0"/>
              <a:t>arousal</a:t>
            </a:r>
            <a:r>
              <a:rPr lang="en-US" sz="2800" dirty="0"/>
              <a:t> (the intensity of emotion provoked by the stimulus)</a:t>
            </a:r>
          </a:p>
          <a:p>
            <a:pPr lvl="1"/>
            <a:r>
              <a:rPr lang="en-US" sz="2800" b="1" dirty="0"/>
              <a:t>dominance</a:t>
            </a:r>
            <a:r>
              <a:rPr lang="en-US" sz="2800" dirty="0"/>
              <a:t> (the degree of control exerted by the stimulus)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88C57-272D-E740-85EB-0F27A9056920}"/>
              </a:ext>
            </a:extLst>
          </p:cNvPr>
          <p:cNvSpPr txBox="1"/>
          <p:nvPr/>
        </p:nvSpPr>
        <p:spPr>
          <a:xfrm>
            <a:off x="3429000" y="75461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Mohammad (2018)</a:t>
            </a:r>
          </a:p>
        </p:txBody>
      </p:sp>
    </p:spTree>
    <p:extLst>
      <p:ext uri="{BB962C8B-B14F-4D97-AF65-F5344CB8AC3E}">
        <p14:creationId xmlns:p14="http://schemas.microsoft.com/office/powerpoint/2010/main" val="3094387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AD4B-3AB2-2A43-859B-9C5F9A37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67" y="285750"/>
            <a:ext cx="7467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Best-worst scaling: 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FC61-EBA8-5A4E-ABB0-CE4DD58B0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5350"/>
            <a:ext cx="8534400" cy="424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Q1. Which of the four words below is associated with the MOST happiness / pleasure / positiveness / satisfaction / contentedness / hopefulness OR LEAST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vacation, consolation, whistle, torture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Q2. Which of the four words below is associated with the LEAST happiness / pleasure / positiveness / satisfaction / contentedness / hopefulness OR MOST unhappiness / annoyance / </a:t>
            </a:r>
            <a:r>
              <a:rPr lang="en-US" sz="2400" dirty="0" err="1"/>
              <a:t>negativeness</a:t>
            </a:r>
            <a:r>
              <a:rPr lang="en-US" sz="2400" dirty="0"/>
              <a:t> / dissatisfaction / melancholy / despair? </a:t>
            </a:r>
          </a:p>
        </p:txBody>
      </p:sp>
    </p:spTree>
    <p:extLst>
      <p:ext uri="{BB962C8B-B14F-4D97-AF65-F5344CB8AC3E}">
        <p14:creationId xmlns:p14="http://schemas.microsoft.com/office/powerpoint/2010/main" val="1128686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382000" cy="685800"/>
          </a:xfrm>
        </p:spPr>
        <p:txBody>
          <a:bodyPr/>
          <a:lstStyle/>
          <a:p>
            <a:r>
              <a:rPr lang="en-US" dirty="0"/>
              <a:t>Lexicon of valence, arousal, and dominance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04800" y="1352550"/>
          <a:ext cx="86868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Valence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Arousal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Dominance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delightful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vacation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.935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whistle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organized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saxophone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consolation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effortless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discouraged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torture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F35DC5-7E65-8247-99AB-4E984F8A92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491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2DB8-AA35-EE43-8436-3D29512E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to keep in mind with crowdsourcing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8D737-E8FB-7A45-B94D-0A6288CFD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(or very fluent) speakers</a:t>
            </a:r>
          </a:p>
          <a:p>
            <a:r>
              <a:rPr lang="en-US" dirty="0"/>
              <a:t>Making the task clear for non-linguists or non computer scientists</a:t>
            </a:r>
          </a:p>
          <a:p>
            <a:r>
              <a:rPr lang="en-US" dirty="0"/>
              <a:t>Paying minimum wage (</a:t>
            </a:r>
            <a:r>
              <a:rPr lang="en-US" dirty="0" err="1"/>
              <a:t>fairwork.stanford.edu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300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209551"/>
            <a:ext cx="65913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compute affective meaning?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895350"/>
            <a:ext cx="861060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Detecting:</a:t>
            </a:r>
          </a:p>
          <a:p>
            <a:pPr lvl="1"/>
            <a:r>
              <a:rPr lang="en-US" dirty="0"/>
              <a:t>sentiment towards politicians, products, countries, ideas</a:t>
            </a:r>
          </a:p>
          <a:p>
            <a:pPr lvl="1"/>
            <a:r>
              <a:rPr lang="en-US" dirty="0"/>
              <a:t>frustration of callers to a help line</a:t>
            </a:r>
          </a:p>
          <a:p>
            <a:pPr lvl="1"/>
            <a:r>
              <a:rPr lang="en-US" dirty="0"/>
              <a:t>stress in drivers or pilots</a:t>
            </a:r>
          </a:p>
          <a:p>
            <a:pPr lvl="1"/>
            <a:r>
              <a:rPr lang="en-US" dirty="0"/>
              <a:t>depression and other medical conditions</a:t>
            </a:r>
          </a:p>
          <a:p>
            <a:pPr lvl="1"/>
            <a:r>
              <a:rPr lang="en-US" dirty="0"/>
              <a:t>confusion in students talking to e-tutors</a:t>
            </a:r>
          </a:p>
          <a:p>
            <a:pPr lvl="1"/>
            <a:r>
              <a:rPr lang="en-US" dirty="0"/>
              <a:t>emotions in novels (e.g., for studying groups that are feared over time)</a:t>
            </a:r>
          </a:p>
          <a:p>
            <a:r>
              <a:rPr lang="en-US" dirty="0"/>
              <a:t>Could we generate:</a:t>
            </a:r>
          </a:p>
          <a:p>
            <a:pPr lvl="1"/>
            <a:r>
              <a:rPr lang="en-US" dirty="0"/>
              <a:t>emotions or moods for literacy tutors in the children’s storybook domain</a:t>
            </a:r>
          </a:p>
          <a:p>
            <a:pPr lvl="1"/>
            <a:r>
              <a:rPr lang="en-US" dirty="0"/>
              <a:t>emotions or moods for computer games</a:t>
            </a:r>
          </a:p>
          <a:p>
            <a:pPr lvl="1"/>
            <a:r>
              <a:rPr lang="en-US" dirty="0"/>
              <a:t>personalities for dialogue systems to match the user</a:t>
            </a:r>
          </a:p>
        </p:txBody>
      </p:sp>
    </p:spTree>
    <p:extLst>
      <p:ext uri="{BB962C8B-B14F-4D97-AF65-F5344CB8AC3E}">
        <p14:creationId xmlns:p14="http://schemas.microsoft.com/office/powerpoint/2010/main" val="1465305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Building Lexicons using Human Labelers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469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019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AEF8FE-4DC1-814E-BA56-BB570B2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Axis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39F8B-7938-1245-85A6-645D43DCD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3550"/>
            <a:ext cx="7543801" cy="2895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with seed words like </a:t>
            </a:r>
            <a:r>
              <a:rPr lang="en-US" i="1" dirty="0"/>
              <a:t>good</a:t>
            </a:r>
            <a:r>
              <a:rPr lang="en-US" dirty="0"/>
              <a:t> or </a:t>
            </a:r>
            <a:r>
              <a:rPr lang="en-US" i="1" dirty="0"/>
              <a:t>bad </a:t>
            </a:r>
            <a:r>
              <a:rPr lang="en-US" dirty="0"/>
              <a:t>for the two poles</a:t>
            </a:r>
          </a:p>
          <a:p>
            <a:r>
              <a:rPr lang="en-US" dirty="0"/>
              <a:t>For each word to be added to lexicon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a word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this to measure its distance from the poles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 it to the pole it is closer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8AD91-AC14-2D48-830C-9E5B24EDA883}"/>
              </a:ext>
            </a:extLst>
          </p:cNvPr>
          <p:cNvSpPr txBox="1"/>
          <p:nvPr/>
        </p:nvSpPr>
        <p:spPr>
          <a:xfrm>
            <a:off x="4114800" y="783146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(An et al., 2018, Turney and Littman 2003)</a:t>
            </a:r>
          </a:p>
        </p:txBody>
      </p:sp>
    </p:spTree>
    <p:extLst>
      <p:ext uri="{BB962C8B-B14F-4D97-AF65-F5344CB8AC3E}">
        <p14:creationId xmlns:p14="http://schemas.microsoft.com/office/powerpoint/2010/main" val="2292526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2036-5A66-5B4E-8967-8B4BA990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seeds for different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C076F-7448-0845-91C3-54A3A490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168640" cy="34290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Start with a single large seed lexicon and rely on the induction algorithm to fine-tune it to the domain</a:t>
            </a:r>
          </a:p>
          <a:p>
            <a:pPr marL="514350" indent="-514350">
              <a:buAutoNum type="arabicParenBoth"/>
            </a:pPr>
            <a:r>
              <a:rPr lang="en-US" dirty="0"/>
              <a:t>Choose different seed words for different genres: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5EE06-ED98-EF40-8B56-714BA0E7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800350"/>
            <a:ext cx="6936783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4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58AE-23D2-3B42-9FAB-FF63858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04FD-90D9-1A46-AF57-38EAFF4CF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just use off-the-shelf static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	word2vec, </a:t>
            </a:r>
            <a:r>
              <a:rPr lang="en-US" dirty="0" err="1"/>
              <a:t>GloVe</a:t>
            </a:r>
            <a:r>
              <a:rPr lang="en-US" dirty="0"/>
              <a:t>, etc.</a:t>
            </a:r>
          </a:p>
          <a:p>
            <a:pPr marL="0" indent="0"/>
            <a:r>
              <a:rPr lang="en-US" dirty="0"/>
              <a:t>Or compute on a corpus</a:t>
            </a:r>
          </a:p>
          <a:p>
            <a:pPr marL="0" indent="0"/>
            <a:r>
              <a:rPr lang="en-US" dirty="0"/>
              <a:t>Or fine-tune pre-trained embeddings to a corpus</a:t>
            </a:r>
          </a:p>
        </p:txBody>
      </p:sp>
    </p:spTree>
    <p:extLst>
      <p:ext uri="{BB962C8B-B14F-4D97-AF65-F5344CB8AC3E}">
        <p14:creationId xmlns:p14="http://schemas.microsoft.com/office/powerpoint/2010/main" val="413105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E646-7053-344B-B8B6-5592FC28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each pole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819985-4D89-AA4A-9F6D-F0B9F19CD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352550"/>
            <a:ext cx="3257550" cy="36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76864-ADF5-514B-83FB-D0E88DD9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3" y="1823705"/>
            <a:ext cx="3490232" cy="3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FAEC6-7EF6-024A-8586-ED99ED8B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05" y="2608935"/>
            <a:ext cx="2051050" cy="1655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19032-2926-9847-925B-2019C5AE3043}"/>
              </a:ext>
            </a:extLst>
          </p:cNvPr>
          <p:cNvSpPr txBox="1"/>
          <p:nvPr/>
        </p:nvSpPr>
        <p:spPr>
          <a:xfrm>
            <a:off x="626000" y="2264625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Pole centroids are: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57D06-34EA-E54E-A5CC-4424538EFF4B}"/>
              </a:ext>
            </a:extLst>
          </p:cNvPr>
          <p:cNvSpPr txBox="1"/>
          <p:nvPr/>
        </p:nvSpPr>
        <p:spPr>
          <a:xfrm>
            <a:off x="609600" y="950470"/>
            <a:ext cx="596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embeddings for seed words: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4D0EE3-3D91-8045-87C8-B59995AB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837829"/>
            <a:ext cx="231775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07D93-B9FE-5048-B9FA-F1162986B9BC}"/>
              </a:ext>
            </a:extLst>
          </p:cNvPr>
          <p:cNvSpPr txBox="1"/>
          <p:nvPr/>
        </p:nvSpPr>
        <p:spPr>
          <a:xfrm>
            <a:off x="4007205" y="2299404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axis is: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2028DC-896B-8C40-96D8-69220EF73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30" y="4032871"/>
            <a:ext cx="3461030" cy="11106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A87D3A-E30D-1A4D-A374-5BC4FF52A943}"/>
              </a:ext>
            </a:extLst>
          </p:cNvPr>
          <p:cNvSpPr txBox="1"/>
          <p:nvPr/>
        </p:nvSpPr>
        <p:spPr>
          <a:xfrm>
            <a:off x="3965672" y="3436768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score is cosine with axis</a:t>
            </a:r>
          </a:p>
        </p:txBody>
      </p:sp>
    </p:spTree>
    <p:extLst>
      <p:ext uri="{BB962C8B-B14F-4D97-AF65-F5344CB8AC3E}">
        <p14:creationId xmlns:p14="http://schemas.microsoft.com/office/powerpoint/2010/main" val="965077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5272-47FF-A747-8133-7655174B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7E7AA-1CF5-E34C-ABDB-BF13C64A6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to axis methods: propagate sentiment labels on word graphs</a:t>
            </a:r>
          </a:p>
          <a:p>
            <a:r>
              <a:rPr lang="en-US" dirty="0"/>
              <a:t>First proposed by </a:t>
            </a:r>
            <a:r>
              <a:rPr lang="en-US" dirty="0" err="1"/>
              <a:t>Hatzivassiloglou</a:t>
            </a:r>
            <a:r>
              <a:rPr lang="en-US" dirty="0"/>
              <a:t> and McKeown (1997)</a:t>
            </a:r>
          </a:p>
          <a:p>
            <a:r>
              <a:rPr lang="en-US" dirty="0"/>
              <a:t>Let's see method of Hamilton et al. 2016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5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Define a graph: connecting each word with </a:t>
            </a:r>
            <a:r>
              <a:rPr lang="en-US" i="1" dirty="0"/>
              <a:t>k </a:t>
            </a:r>
            <a:r>
              <a:rPr lang="en-US" dirty="0"/>
              <a:t>nearest neighbor </a:t>
            </a:r>
          </a:p>
          <a:p>
            <a:endParaRPr lang="en-US" dirty="0"/>
          </a:p>
          <a:p>
            <a:r>
              <a:rPr lang="en-US" dirty="0"/>
              <a:t>2. Define a seed set (pos and neg words) </a:t>
            </a:r>
          </a:p>
          <a:p>
            <a:r>
              <a:rPr lang="en-US" dirty="0"/>
              <a:t>		love, hate,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AF73D-4E7F-7842-92B7-BC9EF6B3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36" y="1973335"/>
            <a:ext cx="211166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 Propagate polarities from the seed set:  randomly walk on the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Polarity score is proportional to probability of random walk landing on word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84" y="1962150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3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571750"/>
            <a:ext cx="7543801" cy="2057400"/>
          </a:xfrm>
        </p:spPr>
        <p:txBody>
          <a:bodyPr>
            <a:normAutofit/>
          </a:bodyPr>
          <a:lstStyle/>
          <a:p>
            <a:r>
              <a:rPr lang="en-US" sz="2400" dirty="0"/>
              <a:t>4. Create word scores: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Walking from positive and negative </a:t>
            </a:r>
            <a:r>
              <a:rPr lang="en-US" sz="2400" dirty="0" err="1"/>
              <a:t>seedsets</a:t>
            </a:r>
            <a:endParaRPr lang="en-US" sz="2400" dirty="0"/>
          </a:p>
          <a:p>
            <a:pPr marL="8540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Gives </a:t>
            </a:r>
            <a:r>
              <a:rPr lang="en-US" sz="2000" dirty="0" err="1"/>
              <a:t>rawscore</a:t>
            </a:r>
            <a:r>
              <a:rPr lang="en-US" sz="2000" baseline="30000" dirty="0"/>
              <a:t>+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 and </a:t>
            </a:r>
            <a:r>
              <a:rPr lang="en-US" sz="2000" dirty="0" err="1"/>
              <a:t>rawscore</a:t>
            </a:r>
            <a:r>
              <a:rPr lang="en-US" sz="2000" baseline="30000" dirty="0"/>
              <a:t>-</a:t>
            </a:r>
            <a:r>
              <a:rPr lang="en-US" sz="2000" dirty="0"/>
              <a:t>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Combine into one score: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0853E-21DD-2342-9362-598AE0D2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79814"/>
            <a:ext cx="4607306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5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in the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52550"/>
            <a:ext cx="8305800" cy="3333750"/>
          </a:xfrm>
        </p:spPr>
        <p:txBody>
          <a:bodyPr/>
          <a:lstStyle/>
          <a:p>
            <a:r>
              <a:rPr lang="en-US" dirty="0"/>
              <a:t>Words have connotation as well as sense</a:t>
            </a:r>
          </a:p>
          <a:p>
            <a:r>
              <a:rPr lang="en-US" dirty="0"/>
              <a:t>Can we build lexical resources that represent these connotations?</a:t>
            </a:r>
          </a:p>
          <a:p>
            <a:r>
              <a:rPr lang="en-US" dirty="0"/>
              <a:t>And use them in these computational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15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E27-32E4-424C-95F9-8BCF8D1D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(Hamilton et al., 2016 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F426-7750-6C42-9276-0A9245077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876550"/>
            <a:ext cx="801624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5. Assign confidence via bootstrap sampling: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Compute the propagation </a:t>
            </a:r>
            <a:r>
              <a:rPr lang="en-US" i="1" dirty="0"/>
              <a:t>B </a:t>
            </a:r>
            <a:r>
              <a:rPr lang="en-US" dirty="0"/>
              <a:t>times over random subsets of the positive and negative seed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standard deviation of the bootstrap sampled polarity scores gives a confidence measure.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B9FAF-1D6E-B640-BD7C-4BBBE184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9" y="912447"/>
            <a:ext cx="7930482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4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A8C4-D1AD-B64A-8E55-27C296A7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1951"/>
            <a:ext cx="816864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metrics besides cosine: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3C193-278B-0A40-9629-049C57A45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80440"/>
            <a:ext cx="7543801" cy="3148709"/>
          </a:xfrm>
        </p:spPr>
        <p:txBody>
          <a:bodyPr>
            <a:normAutofit/>
          </a:bodyPr>
          <a:lstStyle/>
          <a:p>
            <a:r>
              <a:rPr lang="en-US" dirty="0"/>
              <a:t>Adjectives conjoined by “</a:t>
            </a:r>
            <a:r>
              <a:rPr lang="en-US" i="1" dirty="0"/>
              <a:t>and</a:t>
            </a:r>
            <a:r>
              <a:rPr lang="en-US" dirty="0"/>
              <a:t>” have same polarity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legitimate, 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*fair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brutal, *corrupt </a:t>
            </a:r>
            <a:r>
              <a:rPr lang="en-US" b="1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legitimate</a:t>
            </a:r>
          </a:p>
          <a:p>
            <a:r>
              <a:rPr lang="en-US" dirty="0"/>
              <a:t>Adjectives conjoined by “</a:t>
            </a:r>
            <a:r>
              <a:rPr lang="en-US" i="1" dirty="0"/>
              <a:t>but</a:t>
            </a:r>
            <a:r>
              <a:rPr lang="en-US" dirty="0"/>
              <a:t>” do not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fair </a:t>
            </a:r>
            <a:r>
              <a:rPr lang="en-US" b="1" dirty="0">
                <a:solidFill>
                  <a:srgbClr val="0000FF"/>
                </a:solidFill>
              </a:rPr>
              <a:t>but </a:t>
            </a:r>
            <a:r>
              <a:rPr lang="en-US" dirty="0">
                <a:solidFill>
                  <a:srgbClr val="0000FF"/>
                </a:solidFill>
              </a:rPr>
              <a:t>brutal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809EC-2476-A347-A5F5-17F1B47134FD}"/>
              </a:ext>
            </a:extLst>
          </p:cNvPr>
          <p:cNvSpPr txBox="1"/>
          <p:nvPr/>
        </p:nvSpPr>
        <p:spPr>
          <a:xfrm>
            <a:off x="4343400" y="659586"/>
            <a:ext cx="489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Vasileios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Hatzivassiloglou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and Kathleen R. McKeown. 1997. Predicting the Semantic Orientation of Adjectives. ACL, 174–181</a:t>
            </a:r>
          </a:p>
        </p:txBody>
      </p:sp>
    </p:spTree>
    <p:extLst>
      <p:ext uri="{BB962C8B-B14F-4D97-AF65-F5344CB8AC3E}">
        <p14:creationId xmlns:p14="http://schemas.microsoft.com/office/powerpoint/2010/main" val="3443709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Semi-supervised Induction of Affect Lexicons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316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2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60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 word sentiment supervised by online review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7752"/>
            <a:ext cx="8001000" cy="3333750"/>
          </a:xfrm>
        </p:spPr>
        <p:txBody>
          <a:bodyPr/>
          <a:lstStyle/>
          <a:p>
            <a:r>
              <a:rPr lang="en-US" dirty="0"/>
              <a:t>Review datasets</a:t>
            </a:r>
          </a:p>
          <a:p>
            <a:pPr lvl="1"/>
            <a:r>
              <a:rPr lang="en-US" dirty="0"/>
              <a:t>IMDB, </a:t>
            </a:r>
            <a:r>
              <a:rPr lang="en-US" dirty="0" err="1"/>
              <a:t>Goodreads</a:t>
            </a:r>
            <a:r>
              <a:rPr lang="en-US" dirty="0"/>
              <a:t>, Open Table, Amazon, Trip Advisor</a:t>
            </a:r>
          </a:p>
          <a:p>
            <a:r>
              <a:rPr lang="en-US" dirty="0"/>
              <a:t>Each review has a score (1-5, 1-10,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Just count how many times each word occurs with each score</a:t>
            </a:r>
          </a:p>
          <a:p>
            <a:pPr lvl="1"/>
            <a:r>
              <a:rPr lang="en-US" dirty="0"/>
              <a:t>(and normalize)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97485" y="1132977"/>
            <a:ext cx="65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 2011 NSF Workshop talk.</a:t>
            </a:r>
          </a:p>
        </p:txBody>
      </p:sp>
    </p:spTree>
    <p:extLst>
      <p:ext uri="{BB962C8B-B14F-4D97-AF65-F5344CB8AC3E}">
        <p14:creationId xmlns:p14="http://schemas.microsoft.com/office/powerpoint/2010/main" val="259695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4EB6-A982-4246-89CE-F8B50267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review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79137-14A7-5645-A1C6-DD2CC51C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92856"/>
            <a:ext cx="6429375" cy="3870581"/>
          </a:xfrm>
        </p:spPr>
      </p:pic>
    </p:spTree>
    <p:extLst>
      <p:ext uri="{BB962C8B-B14F-4D97-AF65-F5344CB8AC3E}">
        <p14:creationId xmlns:p14="http://schemas.microsoft.com/office/powerpoint/2010/main" val="145034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772400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Analyzing the polarity of each word in IMDB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likely is each word to appear in each sentiment class?</a:t>
            </a:r>
          </a:p>
          <a:p>
            <a:r>
              <a:rPr lang="en-US" dirty="0"/>
              <a:t>Count(“bad”) in 1-star, 2-star, 3-star, etc.</a:t>
            </a:r>
          </a:p>
          <a:p>
            <a:r>
              <a:rPr lang="en-US" dirty="0"/>
              <a:t>But can’t use raw counts: </a:t>
            </a:r>
          </a:p>
          <a:p>
            <a:r>
              <a:rPr lang="en-US" dirty="0"/>
              <a:t>Instead, </a:t>
            </a:r>
            <a:r>
              <a:rPr lang="en-US" b="1" dirty="0"/>
              <a:t>likelihood: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them comparable between words</a:t>
            </a:r>
          </a:p>
          <a:p>
            <a:pPr lvl="1"/>
            <a:r>
              <a:rPr lang="en-US" b="1" dirty="0"/>
              <a:t>Scaled likelihood: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2865" y="845354"/>
            <a:ext cx="654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On the negativity of negation.  SALT  20, 636-659.</a:t>
            </a:r>
          </a:p>
        </p:txBody>
      </p:sp>
      <p:pic>
        <p:nvPicPr>
          <p:cNvPr id="12" name="Picture 11" descr="imdb-bad-cou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0"/>
            <a:ext cx="2743200" cy="27432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484563" y="2679700"/>
          <a:ext cx="257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500" imgH="482600" progId="Equation.3">
                  <p:embed/>
                </p:oleObj>
              </mc:Choice>
              <mc:Fallback>
                <p:oleObj name="Equation" r:id="rId4" imgW="1460500" imgH="4826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4563" y="2679700"/>
                        <a:ext cx="2578100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352800" y="3943350"/>
          <a:ext cx="1258824" cy="98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3400" imgH="419100" progId="Equation.3">
                  <p:embed/>
                </p:oleObj>
              </mc:Choice>
              <mc:Fallback>
                <p:oleObj name="Equation" r:id="rId6" imgW="533400" imgH="4191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2800" y="3943350"/>
                        <a:ext cx="1258824" cy="989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2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" y="1403083"/>
            <a:ext cx="1885381" cy="10002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16544"/>
            <a:ext cx="1778179" cy="10935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45613"/>
            <a:ext cx="1852269" cy="10558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53658"/>
            <a:ext cx="1778179" cy="1099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05" y="2647950"/>
            <a:ext cx="1713578" cy="10743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32" y="3858403"/>
            <a:ext cx="1738524" cy="1259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0" y="1342924"/>
            <a:ext cx="1732534" cy="10002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152" y="2659141"/>
            <a:ext cx="1704088" cy="9407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14" y="4082532"/>
            <a:ext cx="1702188" cy="103727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5" y="1440128"/>
            <a:ext cx="1737605" cy="9261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93" y="2664778"/>
            <a:ext cx="1704088" cy="953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22" y="4219563"/>
            <a:ext cx="1704087" cy="889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738" y="-66675"/>
            <a:ext cx="7772400" cy="742950"/>
          </a:xfrm>
        </p:spPr>
        <p:txBody>
          <a:bodyPr/>
          <a:lstStyle/>
          <a:p>
            <a:r>
              <a:rPr lang="en-US" dirty="0"/>
              <a:t>“Potts diagrams”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84279" y="133350"/>
            <a:ext cx="370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8817A"/>
                </a:solidFill>
                <a:latin typeface="+mn-lt"/>
              </a:rPr>
              <a:t>Potts, Christopher. 2011. NSF workshop on restructuring adjectives.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0" y="1065634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good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2000" y="2507218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great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" y="3878818"/>
            <a:ext cx="102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excellent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60996" y="1135618"/>
            <a:ext cx="14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disappointing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72093" y="258036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bad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16999" y="3946437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terrible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53225" y="120015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totally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32126" y="2495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absolutely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75967" y="3955018"/>
            <a:ext cx="8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utterly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7836" y="1135618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somewhat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82723" y="2395699"/>
            <a:ext cx="65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fairly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88018" y="3816557"/>
            <a:ext cx="75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pretty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780" y="758283"/>
            <a:ext cx="16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Positive scalars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9719" y="752303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Negative scalars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972" y="75828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Emphatics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56258" y="777080"/>
            <a:ext cx="131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+mn-lt"/>
              </a:rPr>
              <a:t>Attenuators</a:t>
            </a:r>
          </a:p>
        </p:txBody>
      </p:sp>
    </p:spTree>
    <p:extLst>
      <p:ext uri="{BB962C8B-B14F-4D97-AF65-F5344CB8AC3E}">
        <p14:creationId xmlns:p14="http://schemas.microsoft.com/office/powerpoint/2010/main" val="3502213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0772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Or use regression coefficients to weight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classifier based on supervised data</a:t>
            </a:r>
          </a:p>
          <a:p>
            <a:pPr lvl="1"/>
            <a:r>
              <a:rPr lang="en-US" dirty="0"/>
              <a:t>Predict: human-labeled connotation of a document </a:t>
            </a:r>
          </a:p>
          <a:p>
            <a:pPr lvl="1"/>
            <a:r>
              <a:rPr lang="en-US" dirty="0"/>
              <a:t>From: all the words and bigrams in it</a:t>
            </a:r>
          </a:p>
          <a:p>
            <a:r>
              <a:rPr lang="en-US" dirty="0"/>
              <a:t>Use the regression coefficients as the 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88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839200" cy="3181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Log likelihood ratio</a:t>
            </a:r>
            <a:r>
              <a:rPr lang="en-US" dirty="0"/>
              <a:t>: does “horrible” occur more % in corpus A or 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9" y="2114550"/>
            <a:ext cx="7395421" cy="2453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C5BE2-8814-6147-8F63-1BAD40D877A9}"/>
              </a:ext>
            </a:extLst>
          </p:cNvPr>
          <p:cNvSpPr txBox="1"/>
          <p:nvPr/>
        </p:nvSpPr>
        <p:spPr>
          <a:xfrm>
            <a:off x="1714123" y="801369"/>
            <a:ext cx="7125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14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188344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 dirty="0"/>
              <a:t>Emotion</a:t>
            </a:r>
            <a:r>
              <a:rPr lang="en-US" sz="1800" dirty="0"/>
              <a:t>: brief organically synchronized … evaluation of a major event </a:t>
            </a:r>
          </a:p>
          <a:p>
            <a:pPr lvl="1"/>
            <a:r>
              <a:rPr lang="en-US" sz="1800" i="1" dirty="0"/>
              <a:t>angry, sad, joyful, fearful, ashamed, proud, elated</a:t>
            </a:r>
            <a:endParaRPr lang="en-US" sz="1800" dirty="0"/>
          </a:p>
          <a:p>
            <a:r>
              <a:rPr lang="en-US" sz="1800" b="1" dirty="0"/>
              <a:t>Mood</a:t>
            </a:r>
            <a:r>
              <a:rPr lang="en-US" sz="1800" dirty="0"/>
              <a:t>: diffuse non-caused low-intensity long-duration change in subjective feeling</a:t>
            </a:r>
          </a:p>
          <a:p>
            <a:pPr lvl="1"/>
            <a:r>
              <a:rPr lang="en-US" sz="1800" i="1" dirty="0"/>
              <a:t>cheerful, gloomy, irritable, listless, depressed, buoyant</a:t>
            </a:r>
            <a:endParaRPr lang="en-US" sz="1800" dirty="0"/>
          </a:p>
          <a:p>
            <a:r>
              <a:rPr lang="en-US" sz="1800" b="1" dirty="0"/>
              <a:t>Interpersonal stances</a:t>
            </a:r>
            <a:r>
              <a:rPr lang="en-US" sz="1800" dirty="0"/>
              <a:t>: affective stance toward another person in a specific interaction</a:t>
            </a:r>
          </a:p>
          <a:p>
            <a:pPr lvl="1"/>
            <a:r>
              <a:rPr lang="en-US" sz="1800" i="1" dirty="0"/>
              <a:t>friendly, flirtatious, distant, cold, warm, supportive, contemptuous</a:t>
            </a:r>
          </a:p>
          <a:p>
            <a:r>
              <a:rPr lang="en-US" sz="1800" b="1" dirty="0"/>
              <a:t>Attitudes</a:t>
            </a:r>
            <a:r>
              <a:rPr lang="en-US" sz="1800" dirty="0"/>
              <a:t>: enduring, affectively colored beliefs, dispositions towards objects or persons</a:t>
            </a:r>
          </a:p>
          <a:p>
            <a:pPr lvl="1"/>
            <a:r>
              <a:rPr lang="en-US" sz="1800" i="1" dirty="0"/>
              <a:t> liking, loving, hating, valuing, desiring</a:t>
            </a:r>
            <a:endParaRPr lang="en-US" sz="1800" dirty="0"/>
          </a:p>
          <a:p>
            <a:r>
              <a:rPr lang="en-US" sz="1800" b="1" dirty="0"/>
              <a:t>Personality traits</a:t>
            </a:r>
            <a:r>
              <a:rPr lang="en-US" sz="1800" dirty="0"/>
              <a:t>: stable personality dispositions and typical behavior tendencies</a:t>
            </a:r>
          </a:p>
          <a:p>
            <a:pPr lvl="1"/>
            <a:r>
              <a:rPr lang="en-US" sz="1800" i="1" dirty="0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8663032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informative Dirichlet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>
            <a:normAutofit/>
          </a:bodyPr>
          <a:lstStyle/>
          <a:p>
            <a:pPr marL="0" indent="0"/>
            <a:r>
              <a:rPr lang="en-US" b="1" dirty="0"/>
              <a:t>Log odds ratio</a:t>
            </a:r>
            <a:r>
              <a:rPr lang="en-US" dirty="0"/>
              <a:t>: does “horrible” have higher odds in A or B?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10EE8-5CB0-674D-AC67-B0FEF8070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114550"/>
            <a:ext cx="8067763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DEB8E-FF5F-DC43-BD3F-D4CE1F86555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677045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ratio with a 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358" y="1158874"/>
            <a:ext cx="71628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 odds ratio from previous slide: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with a prior: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FF762-B198-914F-91B0-A9DC1504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91" y="3175456"/>
            <a:ext cx="8334884" cy="108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F6833-0E9C-194D-90C3-448AE531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42" y="1679557"/>
            <a:ext cx="6356350" cy="908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/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1400" dirty="0"/>
                  <a:t> = size of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dirty="0" err="1"/>
                  <a:t>i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  <m:sup>
                        <m:r>
                          <a:rPr lang="en-US" sz="1400" i="1">
                            <a:latin typeface="Cambria Math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1400" dirty="0"/>
                  <a:t> = 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corpus </a:t>
                </a:r>
                <a:r>
                  <a:rPr lang="en-US" sz="1400" i="1" dirty="0"/>
                  <a:t>j</a:t>
                </a:r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 is the size of the background corpus,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400" dirty="0"/>
                  <a:t> =count of word </a:t>
                </a:r>
                <a:r>
                  <a:rPr lang="en-US" sz="1400" i="1" dirty="0"/>
                  <a:t>w</a:t>
                </a:r>
                <a:r>
                  <a:rPr lang="en-US" sz="1400" dirty="0"/>
                  <a:t> in the background corpus.)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AAEB9B-9AF4-5B44-BC61-D561454F6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370919"/>
                <a:ext cx="8458200" cy="776944"/>
              </a:xfrm>
              <a:prstGeom prst="rect">
                <a:avLst/>
              </a:prstGeom>
              <a:blipFill>
                <a:blip r:embed="rId4"/>
                <a:stretch>
                  <a:fillRect l="-300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705EA9-4623-064F-8F2F-4304D505DB49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66851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95250"/>
            <a:ext cx="8305800" cy="742950"/>
          </a:xfrm>
        </p:spPr>
        <p:txBody>
          <a:bodyPr/>
          <a:lstStyle/>
          <a:p>
            <a:r>
              <a:rPr lang="en-US"/>
              <a:t>Log odds </a:t>
            </a:r>
            <a:r>
              <a:rPr lang="en-US" dirty="0"/>
              <a:t>ratio informative </a:t>
            </a:r>
            <a:r>
              <a:rPr lang="en-US" dirty="0" err="1"/>
              <a:t>Dirichlet</a:t>
            </a:r>
            <a:r>
              <a:rPr lang="en-US" dirty="0"/>
              <a:t> prior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800" i="1">
                              <a:latin typeface="Cambria Math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statistic for a word: z-score of its log-odds-ratio: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500" i="1">
                                  <a:latin typeface="Cambria Math" charset="0"/>
                                </a:rPr>
                                <m:t>𝑤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5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581150"/>
                <a:ext cx="8001000" cy="2743200"/>
              </a:xfrm>
              <a:blipFill>
                <a:blip r:embed="rId2"/>
                <a:stretch>
                  <a:fillRect l="-1902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FE76EE-40DD-A847-B8FD-7FE91AF9FB16}"/>
              </a:ext>
            </a:extLst>
          </p:cNvPr>
          <p:cNvSpPr txBox="1"/>
          <p:nvPr/>
        </p:nvSpPr>
        <p:spPr>
          <a:xfrm>
            <a:off x="2003683" y="857368"/>
            <a:ext cx="712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Monroe, B. L.,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Colaresi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M. P., and Quinn, K. M. (2008).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Fightin’words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: Lexical feature selection and evaluation for identifying the content of political conflict. </a:t>
            </a:r>
            <a:r>
              <a:rPr lang="en-US" sz="900" i="1" dirty="0">
                <a:latin typeface="Calibri" panose="020F0502020204030204" pitchFamily="34" charset="0"/>
                <a:cs typeface="Calibri" panose="020F0502020204030204" pitchFamily="34" charset="0"/>
              </a:rPr>
              <a:t>Political Analysis 16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(4), 372–403. </a:t>
            </a:r>
          </a:p>
        </p:txBody>
      </p:sp>
    </p:spTree>
    <p:extLst>
      <p:ext uri="{BB962C8B-B14F-4D97-AF65-F5344CB8AC3E}">
        <p14:creationId xmlns:p14="http://schemas.microsoft.com/office/powerpoint/2010/main" val="2228685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05979"/>
            <a:ext cx="8610599" cy="765571"/>
          </a:xfrm>
        </p:spPr>
        <p:txBody>
          <a:bodyPr>
            <a:normAutofit fontScale="90000"/>
          </a:bodyPr>
          <a:lstStyle/>
          <a:p>
            <a:r>
              <a:rPr lang="en-US" dirty="0"/>
              <a:t>Top 50 words associated with bad (= 1-star) reviews by Monroe, </a:t>
            </a:r>
            <a:r>
              <a:rPr lang="en-US" i="1" dirty="0"/>
              <a:t>et al.</a:t>
            </a:r>
            <a:r>
              <a:rPr lang="en-US" dirty="0"/>
              <a:t> (2008)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9CEFDB-D444-684E-A792-65325E50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73810"/>
            <a:ext cx="7613522" cy="38163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B7ABC-8B49-684C-9875-A5CD0885F544}"/>
              </a:ext>
            </a:extLst>
          </p:cNvPr>
          <p:cNvSpPr txBox="1"/>
          <p:nvPr/>
        </p:nvSpPr>
        <p:spPr>
          <a:xfrm>
            <a:off x="6553200" y="814903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Jurafsky et al., 2014</a:t>
            </a:r>
          </a:p>
        </p:txBody>
      </p:sp>
    </p:spTree>
    <p:extLst>
      <p:ext uri="{BB962C8B-B14F-4D97-AF65-F5344CB8AC3E}">
        <p14:creationId xmlns:p14="http://schemas.microsoft.com/office/powerpoint/2010/main" val="2309440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Supervised Learning of Word Sentiment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204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68206-B04D-7E43-A97B-0CDA99343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5244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5950"/>
            <a:ext cx="8534400" cy="2800350"/>
          </a:xfrm>
        </p:spPr>
        <p:txBody>
          <a:bodyPr/>
          <a:lstStyle/>
          <a:p>
            <a:r>
              <a:rPr lang="en-US" dirty="0"/>
              <a:t>Sentiment:</a:t>
            </a:r>
          </a:p>
          <a:p>
            <a:pPr lvl="1"/>
            <a:r>
              <a:rPr lang="en-US" dirty="0"/>
              <a:t>Sum the weights of each positive word in the document</a:t>
            </a:r>
          </a:p>
          <a:p>
            <a:pPr lvl="1"/>
            <a:r>
              <a:rPr lang="en-US" dirty="0"/>
              <a:t>Sum the weights of each negative word in the document</a:t>
            </a:r>
          </a:p>
          <a:p>
            <a:pPr lvl="1"/>
            <a:r>
              <a:rPr lang="en-US" dirty="0"/>
              <a:t>Choose whichever value (positive or negative)  has higher sum</a:t>
            </a:r>
          </a:p>
          <a:p>
            <a:r>
              <a:rPr lang="en-US" dirty="0"/>
              <a:t>Emotion:</a:t>
            </a:r>
          </a:p>
          <a:p>
            <a:pPr lvl="1"/>
            <a:r>
              <a:rPr lang="en-US" dirty="0"/>
              <a:t>Do the same for each emotion lexicon</a:t>
            </a:r>
          </a:p>
        </p:txBody>
      </p:sp>
    </p:spTree>
    <p:extLst>
      <p:ext uri="{BB962C8B-B14F-4D97-AF65-F5344CB8AC3E}">
        <p14:creationId xmlns:p14="http://schemas.microsoft.com/office/powerpoint/2010/main" val="2352912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Simplest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914400" y="1657350"/>
            <a:ext cx="6663343" cy="21431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03656F-0BBA-BB4F-82D8-E2DAB58861D7}"/>
              </a:ext>
            </a:extLst>
          </p:cNvPr>
          <p:cNvSpPr txBox="1"/>
          <p:nvPr/>
        </p:nvSpPr>
        <p:spPr>
          <a:xfrm>
            <a:off x="1752600" y="412232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Sentiment = +   if   f+ &gt; f-</a:t>
            </a:r>
          </a:p>
        </p:txBody>
      </p:sp>
    </p:spTree>
    <p:extLst>
      <p:ext uri="{BB962C8B-B14F-4D97-AF65-F5344CB8AC3E}">
        <p14:creationId xmlns:p14="http://schemas.microsoft.com/office/powerpoint/2010/main" val="2351202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971550"/>
          </a:xfrm>
        </p:spPr>
        <p:txBody>
          <a:bodyPr>
            <a:normAutofit fontScale="90000"/>
          </a:bodyPr>
          <a:lstStyle/>
          <a:p>
            <a:r>
              <a:rPr lang="en-US" dirty="0"/>
              <a:t>Lexicons for detecting document affect:</a:t>
            </a:r>
            <a:br>
              <a:rPr lang="en-US" dirty="0"/>
            </a:br>
            <a:r>
              <a:rPr lang="en-US" dirty="0"/>
              <a:t>Slightly more complex unsupervised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A7FBE-9F43-3A4D-B118-6DA188F3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148"/>
          <a:stretch/>
        </p:blipFill>
        <p:spPr>
          <a:xfrm>
            <a:off x="1600200" y="1647825"/>
            <a:ext cx="5004911" cy="16097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B0019AB3-602F-C64D-83FB-9F6DA5231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831" t="49597" r="17831" b="-334"/>
          <a:stretch/>
        </p:blipFill>
        <p:spPr bwMode="auto">
          <a:xfrm>
            <a:off x="1700689" y="3409950"/>
            <a:ext cx="5004911" cy="1638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22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sz="2800" dirty="0"/>
              <a:t>Use the lexicons as </a:t>
            </a:r>
            <a:r>
              <a:rPr lang="en-US" sz="2800" b="1" dirty="0"/>
              <a:t>features</a:t>
            </a:r>
            <a:r>
              <a:rPr lang="en-US" sz="2800" dirty="0"/>
              <a:t> for a classifier</a:t>
            </a:r>
          </a:p>
          <a:p>
            <a:r>
              <a:rPr lang="en-US" sz="2800" dirty="0"/>
              <a:t>Given a training set</a:t>
            </a:r>
          </a:p>
          <a:p>
            <a:pPr lvl="1"/>
            <a:r>
              <a:rPr lang="en-US" sz="2400" dirty="0"/>
              <a:t>Each observation has a label (review X has sentiment Y)</a:t>
            </a:r>
          </a:p>
          <a:p>
            <a:pPr lvl="1"/>
            <a:r>
              <a:rPr lang="en-US" sz="2400" dirty="0"/>
              <a:t>Assign features to each observation</a:t>
            </a:r>
          </a:p>
          <a:p>
            <a:pPr lvl="1"/>
            <a:r>
              <a:rPr lang="en-US" sz="2400" dirty="0"/>
              <a:t>Use “counts of lexicon categories” as a features</a:t>
            </a:r>
          </a:p>
          <a:p>
            <a:pPr lvl="2"/>
            <a:r>
              <a:rPr lang="en-US" sz="2400" dirty="0"/>
              <a:t>NRC Emotion category “anticipation” had count of 2</a:t>
            </a:r>
          </a:p>
          <a:p>
            <a:pPr lvl="3"/>
            <a:r>
              <a:rPr lang="en-US" sz="2000" dirty="0"/>
              <a:t>2 words in this document were in “anticipation” lexicon</a:t>
            </a:r>
          </a:p>
          <a:p>
            <a:pPr lvl="2"/>
            <a:r>
              <a:rPr lang="en-US" sz="2400" dirty="0"/>
              <a:t>LIWC category “cognition” had count of 7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 dirty="0"/>
              <a:t>Attitudes: enduring, affectively colored beliefs, dispositions towards objects or persons</a:t>
            </a:r>
          </a:p>
          <a:p>
            <a:pPr lvl="1"/>
            <a:r>
              <a:rPr lang="en-US" sz="1800" b="1" i="1" dirty="0"/>
              <a:t> </a:t>
            </a:r>
            <a:r>
              <a:rPr lang="en-US" sz="1800" i="1" dirty="0"/>
              <a:t>liking, loving, hating, valuing, desiring</a:t>
            </a:r>
          </a:p>
          <a:p>
            <a:r>
              <a:rPr lang="en-US" sz="1800" b="1" dirty="0">
                <a:solidFill>
                  <a:srgbClr val="7CD7CF"/>
                </a:solidFill>
              </a:rPr>
              <a:t>Personality traits</a:t>
            </a:r>
            <a:r>
              <a:rPr lang="en-US" sz="1800" dirty="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 dirty="0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1511198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4398"/>
            <a:ext cx="7848600" cy="727152"/>
          </a:xfrm>
        </p:spPr>
        <p:txBody>
          <a:bodyPr>
            <a:normAutofit fontScale="90000"/>
          </a:bodyPr>
          <a:lstStyle/>
          <a:p>
            <a:r>
              <a:rPr lang="en-US"/>
              <a:t>Lexicons for detecting document affect:</a:t>
            </a:r>
            <a:br>
              <a:rPr lang="en-US"/>
            </a:br>
            <a:r>
              <a:rPr lang="en-US"/>
              <a:t>Simplest supervised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6051"/>
            <a:ext cx="8534400" cy="3333750"/>
          </a:xfrm>
        </p:spPr>
        <p:txBody>
          <a:bodyPr/>
          <a:lstStyle/>
          <a:p>
            <a:r>
              <a:rPr lang="en-US" dirty="0"/>
              <a:t>Baseline</a:t>
            </a:r>
          </a:p>
          <a:p>
            <a:pPr lvl="1"/>
            <a:r>
              <a:rPr lang="en-US" dirty="0"/>
              <a:t>Use counts of </a:t>
            </a:r>
            <a:r>
              <a:rPr lang="en-US" b="1" dirty="0"/>
              <a:t>all</a:t>
            </a:r>
            <a:r>
              <a:rPr lang="en-US" dirty="0"/>
              <a:t> the words and bigrams in the training set</a:t>
            </a:r>
          </a:p>
          <a:p>
            <a:pPr lvl="2"/>
            <a:r>
              <a:rPr lang="en-US" dirty="0"/>
              <a:t>Like the naïve </a:t>
            </a:r>
            <a:r>
              <a:rPr lang="en-US" dirty="0" err="1"/>
              <a:t>bayes</a:t>
            </a:r>
            <a:r>
              <a:rPr lang="en-US" dirty="0"/>
              <a:t> algorithm</a:t>
            </a:r>
          </a:p>
          <a:p>
            <a:pPr lvl="1"/>
            <a:r>
              <a:rPr lang="en-US" b="1" dirty="0"/>
              <a:t>This is hard to beat</a:t>
            </a:r>
          </a:p>
          <a:p>
            <a:pPr lvl="1"/>
            <a:r>
              <a:rPr lang="en-US" dirty="0"/>
              <a:t>But “using all the words” only works if the training and test sets are very similar</a:t>
            </a:r>
          </a:p>
          <a:p>
            <a:pPr lvl="1"/>
            <a:r>
              <a:rPr lang="en-US" dirty="0"/>
              <a:t>In real life, sometimes the test set is very different</a:t>
            </a:r>
          </a:p>
          <a:p>
            <a:pPr lvl="2"/>
            <a:r>
              <a:rPr lang="en-US" dirty="0"/>
              <a:t>Lexicons are useful in that situation</a:t>
            </a:r>
          </a:p>
        </p:txBody>
      </p:sp>
    </p:spTree>
    <p:extLst>
      <p:ext uri="{BB962C8B-B14F-4D97-AF65-F5344CB8AC3E}">
        <p14:creationId xmlns:p14="http://schemas.microsoft.com/office/powerpoint/2010/main" val="711746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entity-centric affect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an affect score for an entity in a text (not the entire document)</a:t>
            </a:r>
          </a:p>
          <a:p>
            <a:r>
              <a:rPr lang="en-US" dirty="0"/>
              <a:t>Entity-centric method of Field and </a:t>
            </a:r>
            <a:r>
              <a:rPr lang="en-US" dirty="0" err="1"/>
              <a:t>Tsvetkov</a:t>
            </a:r>
            <a:r>
              <a:rPr lang="en-US" dirty="0"/>
              <a:t> (2019)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32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1: Train classifier to predict V/A/D from 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/>
              <a:t>For each word </a:t>
            </a:r>
            <a:r>
              <a:rPr lang="en-US" i="1" dirty="0"/>
              <a:t>w </a:t>
            </a:r>
            <a:r>
              <a:rPr lang="en-US" dirty="0"/>
              <a:t>in the training corpus: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off-the-shelf encoders (like BERT) to extract a contextual embedding </a:t>
            </a:r>
            <a:r>
              <a:rPr lang="en-US" sz="2600" i="1" dirty="0"/>
              <a:t>e</a:t>
            </a:r>
            <a:r>
              <a:rPr lang="en-US" sz="2600" dirty="0"/>
              <a:t> for each instance of the word.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Average over the </a:t>
            </a:r>
            <a:r>
              <a:rPr lang="en-US" sz="2600" i="1" dirty="0"/>
              <a:t>e</a:t>
            </a:r>
            <a:r>
              <a:rPr lang="en-US" sz="2600" dirty="0"/>
              <a:t> embeddings of each instance of </a:t>
            </a:r>
            <a:r>
              <a:rPr lang="en-US" sz="2600" i="1" dirty="0"/>
              <a:t>w </a:t>
            </a:r>
            <a:r>
              <a:rPr lang="en-US" sz="2600" dirty="0"/>
              <a:t>to obtain a single embedding vector for one training point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Use the NRC Lexicon to get V, A, and D scores for </a:t>
            </a:r>
            <a:r>
              <a:rPr lang="en-US" sz="2600" i="1" dirty="0"/>
              <a:t>w</a:t>
            </a:r>
            <a:r>
              <a:rPr lang="en-US" sz="2600" dirty="0"/>
              <a:t>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Train (three) regression models on all words </a:t>
            </a:r>
            <a:r>
              <a:rPr lang="en-US" i="1" dirty="0"/>
              <a:t>w </a:t>
            </a:r>
            <a:r>
              <a:rPr lang="en-US" dirty="0"/>
              <a:t>to predict V, A, D scores from a word’s average embedding.</a:t>
            </a:r>
          </a:p>
        </p:txBody>
      </p:sp>
    </p:spTree>
    <p:extLst>
      <p:ext uri="{BB962C8B-B14F-4D97-AF65-F5344CB8AC3E}">
        <p14:creationId xmlns:p14="http://schemas.microsoft.com/office/powerpoint/2010/main" val="24705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  <a:br>
              <a:rPr lang="en-US" dirty="0"/>
            </a:br>
            <a:r>
              <a:rPr lang="en-US" sz="2700" dirty="0"/>
              <a:t>2: Assign scores to entity mentions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D7D7-1D3E-C841-8148-9007898ED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823648"/>
          </a:xfrm>
        </p:spPr>
        <p:txBody>
          <a:bodyPr>
            <a:normAutofit/>
          </a:bodyPr>
          <a:lstStyle/>
          <a:p>
            <a:r>
              <a:rPr lang="en-US" dirty="0"/>
              <a:t>Given an entity mention </a:t>
            </a:r>
            <a:r>
              <a:rPr lang="en-US" i="1" dirty="0"/>
              <a:t>m </a:t>
            </a:r>
            <a:r>
              <a:rPr lang="en-US" dirty="0"/>
              <a:t>in a text, assign affect scores as follows: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same pretrained LM to get contextual embeddings for </a:t>
            </a:r>
            <a:r>
              <a:rPr lang="en-US" i="1" dirty="0"/>
              <a:t>m </a:t>
            </a:r>
            <a:r>
              <a:rPr lang="en-US" dirty="0"/>
              <a:t>in context.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 this embedding through the 3 regression models to get V, A, D scores for the entity. </a:t>
            </a:r>
          </a:p>
        </p:txBody>
      </p:sp>
    </p:spTree>
    <p:extLst>
      <p:ext uri="{BB962C8B-B14F-4D97-AF65-F5344CB8AC3E}">
        <p14:creationId xmlns:p14="http://schemas.microsoft.com/office/powerpoint/2010/main" val="12701099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3F8-9948-E843-97C9-AD0B777B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Entity-centric affect (Field and </a:t>
            </a:r>
            <a:r>
              <a:rPr lang="en-US" dirty="0" err="1"/>
              <a:t>Tsvetkov</a:t>
            </a:r>
            <a:r>
              <a:rPr lang="en-US" dirty="0"/>
              <a:t> 2019)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FF200-AA12-DA45-814C-FAACA5AF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00149"/>
            <a:ext cx="5105400" cy="34426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A797C-58F4-954D-80B1-E26A2D301EBE}"/>
              </a:ext>
            </a:extLst>
          </p:cNvPr>
          <p:cNvSpPr txBox="1"/>
          <p:nvPr/>
        </p:nvSpPr>
        <p:spPr>
          <a:xfrm>
            <a:off x="7017555" y="1274117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dominance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494F8-D866-4242-A050-7CD31C32D8E0}"/>
              </a:ext>
            </a:extLst>
          </p:cNvPr>
          <p:cNvSpPr txBox="1"/>
          <p:nvPr/>
        </p:nvSpPr>
        <p:spPr>
          <a:xfrm>
            <a:off x="7027715" y="22475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valence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88A4C-417E-694D-B736-8EDB30F5C831}"/>
              </a:ext>
            </a:extLst>
          </p:cNvPr>
          <p:cNvSpPr txBox="1"/>
          <p:nvPr/>
        </p:nvSpPr>
        <p:spPr>
          <a:xfrm>
            <a:off x="7053905" y="363855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arousal</a:t>
            </a:r>
          </a:p>
        </p:txBody>
      </p:sp>
    </p:spTree>
    <p:extLst>
      <p:ext uri="{BB962C8B-B14F-4D97-AF65-F5344CB8AC3E}">
        <p14:creationId xmlns:p14="http://schemas.microsoft.com/office/powerpoint/2010/main" val="1244392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Using the lexicons to detect affect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6184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Connotation frames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8381-8975-C444-BCCA-88802F28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2924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54DBA-E5BA-A849-AD4B-97A62E9C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00150"/>
            <a:ext cx="8458200" cy="3823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predicate expresses connotations about its arguments (</a:t>
            </a:r>
            <a:r>
              <a:rPr lang="en-US" dirty="0" err="1"/>
              <a:t>Rashkin</a:t>
            </a:r>
            <a:r>
              <a:rPr lang="en-US" dirty="0"/>
              <a:t> et al. 2016, </a:t>
            </a:r>
            <a:r>
              <a:rPr lang="en-US" dirty="0" err="1"/>
              <a:t>Rashkin</a:t>
            </a:r>
            <a:r>
              <a:rPr lang="en-US" dirty="0"/>
              <a:t> et al. 2017).</a:t>
            </a:r>
          </a:p>
          <a:p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violate</a:t>
            </a:r>
            <a:r>
              <a:rPr lang="en-US" dirty="0"/>
              <a:t>, author is sympathizing with B, and expressing negative sentiment toward 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Country A violated the sovereignty of Country B</a:t>
            </a:r>
          </a:p>
          <a:p>
            <a:pPr marL="0" indent="0"/>
            <a:r>
              <a:rPr lang="en-US" dirty="0"/>
              <a:t>By using </a:t>
            </a:r>
            <a:r>
              <a:rPr lang="en-US" i="1" dirty="0">
                <a:solidFill>
                  <a:srgbClr val="0000CC"/>
                </a:solidFill>
              </a:rPr>
              <a:t>survive</a:t>
            </a:r>
            <a:r>
              <a:rPr lang="en-US" dirty="0"/>
              <a:t>, author is saying that the bombing is negative, and sympathizing with teenager: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CC"/>
                </a:solidFill>
              </a:rPr>
              <a:t>the teenager ... survived the Boston Marathon bombing”</a:t>
            </a:r>
          </a:p>
        </p:txBody>
      </p:sp>
    </p:spTree>
    <p:extLst>
      <p:ext uri="{BB962C8B-B14F-4D97-AF65-F5344CB8AC3E}">
        <p14:creationId xmlns:p14="http://schemas.microsoft.com/office/powerpoint/2010/main" val="836284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 Frames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55" y="1885950"/>
            <a:ext cx="8769245" cy="2743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3352800" y="115824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Rashkin</a:t>
            </a:r>
            <a:r>
              <a:rPr lang="en-US" dirty="0"/>
              <a:t> et al., 2016, 2017</a:t>
            </a:r>
          </a:p>
        </p:txBody>
      </p:sp>
    </p:spTree>
    <p:extLst>
      <p:ext uri="{BB962C8B-B14F-4D97-AF65-F5344CB8AC3E}">
        <p14:creationId xmlns:p14="http://schemas.microsoft.com/office/powerpoint/2010/main" val="20096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56186-ABFE-FC48-BBF6-6E237DFC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321040" cy="680397"/>
          </a:xfrm>
        </p:spPr>
        <p:txBody>
          <a:bodyPr>
            <a:noAutofit/>
          </a:bodyPr>
          <a:lstStyle/>
          <a:p>
            <a:r>
              <a:rPr lang="en-US" sz="2800" dirty="0"/>
              <a:t>Connotation Frames can also mark power and agency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5360F3-C252-F447-8BDA-8CF01538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0206" y="1298768"/>
            <a:ext cx="4156900" cy="33303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F9A9C-F329-F741-B7E7-6A4E97B54F1C}"/>
              </a:ext>
            </a:extLst>
          </p:cNvPr>
          <p:cNvSpPr txBox="1"/>
          <p:nvPr/>
        </p:nvSpPr>
        <p:spPr>
          <a:xfrm>
            <a:off x="6491313" y="682277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 et al. 2017</a:t>
            </a:r>
          </a:p>
        </p:txBody>
      </p:sp>
    </p:spTree>
    <p:extLst>
      <p:ext uri="{BB962C8B-B14F-4D97-AF65-F5344CB8AC3E}">
        <p14:creationId xmlns:p14="http://schemas.microsoft.com/office/powerpoint/2010/main" val="15368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BB51-B1AA-EA47-9533-F5FB2894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Lexicon?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B47-5AF9-A447-8B8D-FEE9C81A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 (usually hand-built) list of words that correspond to some meaning or class</a:t>
            </a:r>
          </a:p>
          <a:p>
            <a:r>
              <a:rPr lang="en-US" sz="3600" dirty="0"/>
              <a:t>Possibly with numeric values</a:t>
            </a:r>
          </a:p>
          <a:p>
            <a:r>
              <a:rPr lang="en-US" sz="3600" dirty="0"/>
              <a:t>Commonly used as simple classifiers, or as features to more complex classifiers</a:t>
            </a:r>
          </a:p>
        </p:txBody>
      </p:sp>
    </p:spTree>
    <p:extLst>
      <p:ext uri="{BB962C8B-B14F-4D97-AF65-F5344CB8AC3E}">
        <p14:creationId xmlns:p14="http://schemas.microsoft.com/office/powerpoint/2010/main" val="23783921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0483D5-FAF4-C531-AFA9-249E2391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NLP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10982-0B88-DB97-318E-92647825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54FAF7-AB3B-4F7E-9E4D-EFD1BDE13684}" type="slidenum">
              <a:rPr lang="it-IT" altLang="it-IT" smtClean="0"/>
              <a:pPr>
                <a:defRPr/>
              </a:pPr>
              <a:t>80</a:t>
            </a:fld>
            <a:endParaRPr lang="it-IT" altLang="it-IT"/>
          </a:p>
        </p:txBody>
      </p:sp>
      <p:pic>
        <p:nvPicPr>
          <p:cNvPr id="1026" name="Picture 2" descr="See you next time concept - 37910703">
            <a:extLst>
              <a:ext uri="{FF2B5EF4-FFF2-40B4-BE49-F238E27FC236}">
                <a16:creationId xmlns:a16="http://schemas.microsoft.com/office/drawing/2014/main" id="{8C467744-CD8E-EC7D-D686-3C35BF62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53" y="573277"/>
            <a:ext cx="6260647" cy="3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Lexicons for Sentiment, Affect, and Connotation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Lexicons for Sentiment, Affect, and Connotation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AE04E5-E2A2-B945-BA04-21E694EB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427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19752</TotalTime>
  <Words>3473</Words>
  <Application>Microsoft Macintosh PowerPoint</Application>
  <PresentationFormat>Presentazione su schermo (16:9)</PresentationFormat>
  <Paragraphs>471</Paragraphs>
  <Slides>80</Slides>
  <Notes>18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80</vt:i4>
      </vt:variant>
    </vt:vector>
  </HeadingPairs>
  <TitlesOfParts>
    <vt:vector size="91" baseType="lpstr">
      <vt:lpstr>Arial</vt:lpstr>
      <vt:lpstr>Calibri</vt:lpstr>
      <vt:lpstr>Calibri (Headings)</vt:lpstr>
      <vt:lpstr>Calibri Light</vt:lpstr>
      <vt:lpstr>Cambria Math</vt:lpstr>
      <vt:lpstr>Courier</vt:lpstr>
      <vt:lpstr>Lucida Sans</vt:lpstr>
      <vt:lpstr>Tahoma</vt:lpstr>
      <vt:lpstr>Times</vt:lpstr>
      <vt:lpstr>1_Retrospect</vt:lpstr>
      <vt:lpstr>Equation</vt:lpstr>
      <vt:lpstr>NATURAL LANGUAGE PROCESSING MATTEO CRISTANI</vt:lpstr>
      <vt:lpstr>Lexicons for Sentiment, Affect, and Connotation</vt:lpstr>
      <vt:lpstr>Affective meaning</vt:lpstr>
      <vt:lpstr>Why compute affective meaning?</vt:lpstr>
      <vt:lpstr>Connotation in the lexicon</vt:lpstr>
      <vt:lpstr>Scherer Typology of Affective States</vt:lpstr>
      <vt:lpstr>Scherer Typology of Affective States</vt:lpstr>
      <vt:lpstr>What is a Lexicon?</vt:lpstr>
      <vt:lpstr>Lexicons for Sentiment, Affect, and Connotation</vt:lpstr>
      <vt:lpstr>Lexicons for Sentiment, Affect, and Connotation</vt:lpstr>
      <vt:lpstr>Scherer’s typology of affective states</vt:lpstr>
      <vt:lpstr>Two families of theories of emotion</vt:lpstr>
      <vt:lpstr>Presentazione standard di PowerPoint</vt:lpstr>
      <vt:lpstr>Plutchick’s wheel of emotion</vt:lpstr>
      <vt:lpstr>Alternative: spatial model</vt:lpstr>
      <vt:lpstr>Valence/Arousal Dimensions</vt:lpstr>
      <vt:lpstr>Simple sentiment lexicons</vt:lpstr>
      <vt:lpstr>The General Inquirer</vt:lpstr>
      <vt:lpstr>MPQA Subjectivity Cues Lexicon</vt:lpstr>
      <vt:lpstr>Presentazione standard di PowerPoint</vt:lpstr>
      <vt:lpstr>Words with consistent sentiment across lexicons</vt:lpstr>
      <vt:lpstr>Let’s look at two emotion lexicons!</vt:lpstr>
      <vt:lpstr>Plutchick’s wheel of emotion</vt:lpstr>
      <vt:lpstr>NRC Word-Emotion Association Lexicon</vt:lpstr>
      <vt:lpstr>More examples</vt:lpstr>
      <vt:lpstr>NRC Emotion/Affect Intensity Lexicon (Mohammad, 2018b); real values for 5814 words</vt:lpstr>
      <vt:lpstr>Lexicons for Sentiment, Affect, and Connotation</vt:lpstr>
      <vt:lpstr>LIWC: Linguistic Inquiry and Word Count</vt:lpstr>
      <vt:lpstr>LIWC (Linguistic Inquiry and Word Count)</vt:lpstr>
      <vt:lpstr>The General Inquirer</vt:lpstr>
      <vt:lpstr>Concreteness versus abstractness</vt:lpstr>
      <vt:lpstr>Concreteness versus abstractness</vt:lpstr>
      <vt:lpstr>Lexicons for Sentiment, Affect, and Connotation</vt:lpstr>
      <vt:lpstr>Where do lexicons come from?</vt:lpstr>
      <vt:lpstr>The AMT Hit</vt:lpstr>
      <vt:lpstr>NRC Valence, Arousal, Dominance (VAD) lexicon </vt:lpstr>
      <vt:lpstr>Best-worst scaling: valence</vt:lpstr>
      <vt:lpstr>Lexicon of valence, arousal, and dominance</vt:lpstr>
      <vt:lpstr>Issues to keep in mind with crowdsourcing lexicons</vt:lpstr>
      <vt:lpstr>Lexicons for Sentiment, Affect, and Connotation</vt:lpstr>
      <vt:lpstr>Lexicons for Sentiment, Affect, and Connotation</vt:lpstr>
      <vt:lpstr>Semantic Axis Methods</vt:lpstr>
      <vt:lpstr>Initial seeds for different domains</vt:lpstr>
      <vt:lpstr>Compute representation</vt:lpstr>
      <vt:lpstr>Represent each pole </vt:lpstr>
      <vt:lpstr>Label Propagation Methods</vt:lpstr>
      <vt:lpstr>Label Propagation (Hamilton et al., 2016 version)</vt:lpstr>
      <vt:lpstr>Label Propagation (Hamilton et al., 2016 version)</vt:lpstr>
      <vt:lpstr>Label Propagation (Hamilton et al., 2016 version)</vt:lpstr>
      <vt:lpstr>Label Propagation (Hamilton et al., 2016 version)</vt:lpstr>
      <vt:lpstr>Other metrics besides cosine: </vt:lpstr>
      <vt:lpstr>Lexicons for Sentiment, Affect, and Connotation</vt:lpstr>
      <vt:lpstr>Lexicons for Sentiment, Affect, and Connotation</vt:lpstr>
      <vt:lpstr>Learn word sentiment supervised by online review scores</vt:lpstr>
      <vt:lpstr>Online review data</vt:lpstr>
      <vt:lpstr>Analyzing the polarity of each word in IMDB</vt:lpstr>
      <vt:lpstr>“Potts diagrams”</vt:lpstr>
      <vt:lpstr>Or use regression coefficients to weight words</vt:lpstr>
      <vt:lpstr>Log odds ratio informative Dirichlet prior</vt:lpstr>
      <vt:lpstr>Log odds ratio informative Dirichlet prior</vt:lpstr>
      <vt:lpstr>Log odds ratio with a prior</vt:lpstr>
      <vt:lpstr>Log odds ratio informative Dirichlet prior </vt:lpstr>
      <vt:lpstr>Top 50 words associated with bad (= 1-star) reviews by Monroe, et al. (2008) method</vt:lpstr>
      <vt:lpstr>Lexicons for Sentiment, Affect, and Connotation</vt:lpstr>
      <vt:lpstr>Lexicons for Sentiment, Affect, and Connotation</vt:lpstr>
      <vt:lpstr>Lexicons for detecting document affect: Simplest unsupervised method</vt:lpstr>
      <vt:lpstr>Lexicons for detecting document affect: Simplest unsupervised method</vt:lpstr>
      <vt:lpstr>Lexicons for detecting document affect: Slightly more complex unsupervised method</vt:lpstr>
      <vt:lpstr>Lexicons for detecting document affect: Simplest supervised method</vt:lpstr>
      <vt:lpstr>Lexicons for detecting document affect: Simplest supervised method</vt:lpstr>
      <vt:lpstr>Computing entity-centric affect</vt:lpstr>
      <vt:lpstr>Entity-centric affect (Field and Tsvetkov 2019) 1: Train classifier to predict V/A/D from embeddings</vt:lpstr>
      <vt:lpstr>Entity-centric affect (Field and Tsvetkov 2019) 2: Assign scores to entity mentions</vt:lpstr>
      <vt:lpstr>Entity-centric affect (Field and Tsvetkov 2019)</vt:lpstr>
      <vt:lpstr>Lexicons for Sentiment, Affect, and Connotation</vt:lpstr>
      <vt:lpstr>Lexicons for Sentiment, Affect, and Connotation</vt:lpstr>
      <vt:lpstr>Connotation Frames intuition</vt:lpstr>
      <vt:lpstr>Connotation Frames</vt:lpstr>
      <vt:lpstr>Connotation Frames can also mark power and agency</vt:lpstr>
      <vt:lpstr>Presentazione standard di PowerPoint</vt:lpstr>
    </vt:vector>
  </TitlesOfParts>
  <Manager/>
  <Company>Stanford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Lexicons for Sentiment, Affect, and Connotation</dc:title>
  <dc:subject>Speech and Language Processing</dc:subject>
  <dc:creator>Dan Jurafsky</dc:creator>
  <cp:keywords/>
  <dc:description/>
  <cp:lastModifiedBy>Matteo Cristani</cp:lastModifiedBy>
  <cp:revision>474</cp:revision>
  <cp:lastPrinted>2020-01-23T22:37:17Z</cp:lastPrinted>
  <dcterms:created xsi:type="dcterms:W3CDTF">2010-04-19T15:31:24Z</dcterms:created>
  <dcterms:modified xsi:type="dcterms:W3CDTF">2022-09-19T10:44:34Z</dcterms:modified>
  <cp:category/>
</cp:coreProperties>
</file>